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46"/>
  </p:notesMasterIdLst>
  <p:sldIdLst>
    <p:sldId id="292" r:id="rId2"/>
    <p:sldId id="304" r:id="rId3"/>
    <p:sldId id="274" r:id="rId4"/>
    <p:sldId id="293" r:id="rId5"/>
    <p:sldId id="257" r:id="rId6"/>
    <p:sldId id="258" r:id="rId7"/>
    <p:sldId id="287" r:id="rId8"/>
    <p:sldId id="259" r:id="rId9"/>
    <p:sldId id="262" r:id="rId10"/>
    <p:sldId id="261" r:id="rId11"/>
    <p:sldId id="263" r:id="rId12"/>
    <p:sldId id="264" r:id="rId13"/>
    <p:sldId id="294" r:id="rId14"/>
    <p:sldId id="270" r:id="rId15"/>
    <p:sldId id="296" r:id="rId16"/>
    <p:sldId id="278" r:id="rId17"/>
    <p:sldId id="276" r:id="rId18"/>
    <p:sldId id="277" r:id="rId19"/>
    <p:sldId id="285" r:id="rId20"/>
    <p:sldId id="279" r:id="rId21"/>
    <p:sldId id="273" r:id="rId22"/>
    <p:sldId id="291" r:id="rId23"/>
    <p:sldId id="290" r:id="rId24"/>
    <p:sldId id="299" r:id="rId25"/>
    <p:sldId id="282" r:id="rId26"/>
    <p:sldId id="265" r:id="rId27"/>
    <p:sldId id="280" r:id="rId28"/>
    <p:sldId id="283" r:id="rId29"/>
    <p:sldId id="281" r:id="rId30"/>
    <p:sldId id="272" r:id="rId31"/>
    <p:sldId id="284" r:id="rId32"/>
    <p:sldId id="288" r:id="rId33"/>
    <p:sldId id="289" r:id="rId34"/>
    <p:sldId id="300" r:id="rId35"/>
    <p:sldId id="301" r:id="rId36"/>
    <p:sldId id="297" r:id="rId37"/>
    <p:sldId id="302" r:id="rId38"/>
    <p:sldId id="303" r:id="rId39"/>
    <p:sldId id="298" r:id="rId40"/>
    <p:sldId id="305" r:id="rId41"/>
    <p:sldId id="268" r:id="rId42"/>
    <p:sldId id="275" r:id="rId43"/>
    <p:sldId id="267" r:id="rId44"/>
    <p:sldId id="28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D84"/>
    <a:srgbClr val="FFFFFF"/>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2" autoAdjust="0"/>
    <p:restoredTop sz="74061" autoAdjust="0"/>
  </p:normalViewPr>
  <p:slideViewPr>
    <p:cSldViewPr snapToGrid="0">
      <p:cViewPr>
        <p:scale>
          <a:sx n="62" d="100"/>
          <a:sy n="62" d="100"/>
        </p:scale>
        <p:origin x="363" y="85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8" d="100"/>
          <a:sy n="78" d="100"/>
        </p:scale>
        <p:origin x="2772" y="3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0B9F4-09A7-4BD3-81F8-799E2D48E704}" type="datetimeFigureOut">
              <a:rPr lang="en-AU" smtClean="0"/>
              <a:t>1/12/2018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4C57C-778C-41D3-B9CD-AAE0F3583A17}" type="slidenum">
              <a:rPr lang="en-AU" smtClean="0"/>
              <a:t>‹#›</a:t>
            </a:fld>
            <a:endParaRPr lang="en-AU"/>
          </a:p>
        </p:txBody>
      </p:sp>
    </p:spTree>
    <p:extLst>
      <p:ext uri="{BB962C8B-B14F-4D97-AF65-F5344CB8AC3E}">
        <p14:creationId xmlns:p14="http://schemas.microsoft.com/office/powerpoint/2010/main" val="2037546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44C57C-778C-41D3-B9CD-AAE0F3583A17}" type="slidenum">
              <a:rPr lang="en-AU" smtClean="0"/>
              <a:t>1</a:t>
            </a:fld>
            <a:endParaRPr lang="en-AU"/>
          </a:p>
        </p:txBody>
      </p:sp>
    </p:spTree>
    <p:extLst>
      <p:ext uri="{BB962C8B-B14F-4D97-AF65-F5344CB8AC3E}">
        <p14:creationId xmlns:p14="http://schemas.microsoft.com/office/powerpoint/2010/main" val="3960447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Segue in recap of convo</a:t>
            </a:r>
          </a:p>
        </p:txBody>
      </p:sp>
      <p:sp>
        <p:nvSpPr>
          <p:cNvPr id="4" name="Slide Number Placeholder 3"/>
          <p:cNvSpPr>
            <a:spLocks noGrp="1"/>
          </p:cNvSpPr>
          <p:nvPr>
            <p:ph type="sldNum" sz="quarter" idx="10"/>
          </p:nvPr>
        </p:nvSpPr>
        <p:spPr/>
        <p:txBody>
          <a:bodyPr/>
          <a:lstStyle/>
          <a:p>
            <a:fld id="{A544C57C-778C-41D3-B9CD-AAE0F3583A17}" type="slidenum">
              <a:rPr lang="en-AU" smtClean="0"/>
              <a:t>14</a:t>
            </a:fld>
            <a:endParaRPr lang="en-AU"/>
          </a:p>
        </p:txBody>
      </p:sp>
    </p:spTree>
    <p:extLst>
      <p:ext uri="{BB962C8B-B14F-4D97-AF65-F5344CB8AC3E}">
        <p14:creationId xmlns:p14="http://schemas.microsoft.com/office/powerpoint/2010/main" val="2958708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Gears approach (Ian C) – it’s OK to throw out tests</a:t>
            </a:r>
          </a:p>
          <a:p>
            <a:endParaRPr lang="en-AU" dirty="0"/>
          </a:p>
        </p:txBody>
      </p:sp>
      <p:sp>
        <p:nvSpPr>
          <p:cNvPr id="4" name="Slide Number Placeholder 3"/>
          <p:cNvSpPr>
            <a:spLocks noGrp="1"/>
          </p:cNvSpPr>
          <p:nvPr>
            <p:ph type="sldNum" sz="quarter" idx="10"/>
          </p:nvPr>
        </p:nvSpPr>
        <p:spPr/>
        <p:txBody>
          <a:bodyPr/>
          <a:lstStyle/>
          <a:p>
            <a:fld id="{A544C57C-778C-41D3-B9CD-AAE0F3583A17}" type="slidenum">
              <a:rPr lang="en-AU" smtClean="0"/>
              <a:t>17</a:t>
            </a:fld>
            <a:endParaRPr lang="en-AU"/>
          </a:p>
        </p:txBody>
      </p:sp>
    </p:spTree>
    <p:extLst>
      <p:ext uri="{BB962C8B-B14F-4D97-AF65-F5344CB8AC3E}">
        <p14:creationId xmlns:p14="http://schemas.microsoft.com/office/powerpoint/2010/main" val="2425783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Write the worst code you can to make it pass. Then refactor... But refactoring should not change the test.</a:t>
            </a:r>
          </a:p>
          <a:p>
            <a:endParaRPr lang="en-AU" dirty="0"/>
          </a:p>
        </p:txBody>
      </p:sp>
      <p:sp>
        <p:nvSpPr>
          <p:cNvPr id="4" name="Slide Number Placeholder 3"/>
          <p:cNvSpPr>
            <a:spLocks noGrp="1"/>
          </p:cNvSpPr>
          <p:nvPr>
            <p:ph type="sldNum" sz="quarter" idx="10"/>
          </p:nvPr>
        </p:nvSpPr>
        <p:spPr/>
        <p:txBody>
          <a:bodyPr/>
          <a:lstStyle/>
          <a:p>
            <a:fld id="{A544C57C-778C-41D3-B9CD-AAE0F3583A17}" type="slidenum">
              <a:rPr lang="en-AU" smtClean="0"/>
              <a:t>18</a:t>
            </a:fld>
            <a:endParaRPr lang="en-AU"/>
          </a:p>
        </p:txBody>
      </p:sp>
    </p:spTree>
    <p:extLst>
      <p:ext uri="{BB962C8B-B14F-4D97-AF65-F5344CB8AC3E}">
        <p14:creationId xmlns:p14="http://schemas.microsoft.com/office/powerpoint/2010/main" val="333048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Tangential to behaviour testing</a:t>
            </a:r>
          </a:p>
          <a:p>
            <a:r>
              <a:rPr lang="en-AU" dirty="0"/>
              <a:t>Start to examine the circumstances under which we decide when and what to </a:t>
            </a:r>
            <a:r>
              <a:rPr lang="en-AU" dirty="0" err="1"/>
              <a:t>testS</a:t>
            </a:r>
            <a:endParaRPr lang="en-AU" dirty="0"/>
          </a:p>
        </p:txBody>
      </p:sp>
      <p:sp>
        <p:nvSpPr>
          <p:cNvPr id="4" name="Slide Number Placeholder 3"/>
          <p:cNvSpPr>
            <a:spLocks noGrp="1"/>
          </p:cNvSpPr>
          <p:nvPr>
            <p:ph type="sldNum" sz="quarter" idx="10"/>
          </p:nvPr>
        </p:nvSpPr>
        <p:spPr/>
        <p:txBody>
          <a:bodyPr/>
          <a:lstStyle/>
          <a:p>
            <a:fld id="{A544C57C-778C-41D3-B9CD-AAE0F3583A17}" type="slidenum">
              <a:rPr lang="en-AU" smtClean="0"/>
              <a:t>25</a:t>
            </a:fld>
            <a:endParaRPr lang="en-AU"/>
          </a:p>
        </p:txBody>
      </p:sp>
    </p:spTree>
    <p:extLst>
      <p:ext uri="{BB962C8B-B14F-4D97-AF65-F5344CB8AC3E}">
        <p14:creationId xmlns:p14="http://schemas.microsoft.com/office/powerpoint/2010/main" val="4154377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Metroplex example for tests</a:t>
            </a:r>
            <a:endParaRPr lang="en-GB" dirty="0"/>
          </a:p>
        </p:txBody>
      </p:sp>
      <p:sp>
        <p:nvSpPr>
          <p:cNvPr id="4" name="Slide Number Placeholder 3"/>
          <p:cNvSpPr>
            <a:spLocks noGrp="1"/>
          </p:cNvSpPr>
          <p:nvPr>
            <p:ph type="sldNum" sz="quarter" idx="5"/>
          </p:nvPr>
        </p:nvSpPr>
        <p:spPr/>
        <p:txBody>
          <a:bodyPr/>
          <a:lstStyle/>
          <a:p>
            <a:fld id="{A544C57C-778C-41D3-B9CD-AAE0F3583A17}" type="slidenum">
              <a:rPr lang="en-AU" smtClean="0"/>
              <a:t>28</a:t>
            </a:fld>
            <a:endParaRPr lang="en-AU"/>
          </a:p>
        </p:txBody>
      </p:sp>
    </p:spTree>
    <p:extLst>
      <p:ext uri="{BB962C8B-B14F-4D97-AF65-F5344CB8AC3E}">
        <p14:creationId xmlns:p14="http://schemas.microsoft.com/office/powerpoint/2010/main" val="3829623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BDDfy</a:t>
            </a:r>
            <a:r>
              <a:rPr lang="en-AU" dirty="0"/>
              <a:t> example with product owner</a:t>
            </a:r>
            <a:endParaRPr lang="en-GB" dirty="0"/>
          </a:p>
        </p:txBody>
      </p:sp>
      <p:sp>
        <p:nvSpPr>
          <p:cNvPr id="4" name="Slide Number Placeholder 3"/>
          <p:cNvSpPr>
            <a:spLocks noGrp="1"/>
          </p:cNvSpPr>
          <p:nvPr>
            <p:ph type="sldNum" sz="quarter" idx="5"/>
          </p:nvPr>
        </p:nvSpPr>
        <p:spPr/>
        <p:txBody>
          <a:bodyPr/>
          <a:lstStyle/>
          <a:p>
            <a:fld id="{A544C57C-778C-41D3-B9CD-AAE0F3583A17}" type="slidenum">
              <a:rPr lang="en-AU" smtClean="0"/>
              <a:t>29</a:t>
            </a:fld>
            <a:endParaRPr lang="en-AU"/>
          </a:p>
        </p:txBody>
      </p:sp>
    </p:spTree>
    <p:extLst>
      <p:ext uri="{BB962C8B-B14F-4D97-AF65-F5344CB8AC3E}">
        <p14:creationId xmlns:p14="http://schemas.microsoft.com/office/powerpoint/2010/main" val="2606236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Nomenclature for describing risk coupled with “test framework”</a:t>
            </a:r>
          </a:p>
          <a:p>
            <a:r>
              <a:rPr lang="en-AU" dirty="0"/>
              <a:t>Not just about testing anymore – impacts design, analysis, etc.</a:t>
            </a:r>
            <a:br>
              <a:rPr lang="en-AU" dirty="0"/>
            </a:br>
            <a:endParaRPr lang="en-AU" dirty="0"/>
          </a:p>
          <a:p>
            <a:endParaRPr lang="en-AU" dirty="0"/>
          </a:p>
        </p:txBody>
      </p:sp>
      <p:sp>
        <p:nvSpPr>
          <p:cNvPr id="4" name="Slide Number Placeholder 3"/>
          <p:cNvSpPr>
            <a:spLocks noGrp="1"/>
          </p:cNvSpPr>
          <p:nvPr>
            <p:ph type="sldNum" sz="quarter" idx="10"/>
          </p:nvPr>
        </p:nvSpPr>
        <p:spPr/>
        <p:txBody>
          <a:bodyPr/>
          <a:lstStyle/>
          <a:p>
            <a:fld id="{A544C57C-778C-41D3-B9CD-AAE0F3583A17}" type="slidenum">
              <a:rPr lang="en-AU" smtClean="0"/>
              <a:t>30</a:t>
            </a:fld>
            <a:endParaRPr lang="en-AU"/>
          </a:p>
        </p:txBody>
      </p:sp>
    </p:spTree>
    <p:extLst>
      <p:ext uri="{BB962C8B-B14F-4D97-AF65-F5344CB8AC3E}">
        <p14:creationId xmlns:p14="http://schemas.microsoft.com/office/powerpoint/2010/main" val="1818506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about how you then match the testing against the risk e.g. UI testing for critical, only manual exploratory testing for trivial etc.</a:t>
            </a:r>
          </a:p>
        </p:txBody>
      </p:sp>
      <p:sp>
        <p:nvSpPr>
          <p:cNvPr id="4" name="Slide Number Placeholder 3"/>
          <p:cNvSpPr>
            <a:spLocks noGrp="1"/>
          </p:cNvSpPr>
          <p:nvPr>
            <p:ph type="sldNum" sz="quarter" idx="10"/>
          </p:nvPr>
        </p:nvSpPr>
        <p:spPr/>
        <p:txBody>
          <a:bodyPr/>
          <a:lstStyle/>
          <a:p>
            <a:fld id="{A544C57C-778C-41D3-B9CD-AAE0F3583A17}" type="slidenum">
              <a:rPr lang="en-AU" smtClean="0"/>
              <a:t>31</a:t>
            </a:fld>
            <a:endParaRPr lang="en-AU"/>
          </a:p>
        </p:txBody>
      </p:sp>
    </p:spTree>
    <p:extLst>
      <p:ext uri="{BB962C8B-B14F-4D97-AF65-F5344CB8AC3E}">
        <p14:creationId xmlns:p14="http://schemas.microsoft.com/office/powerpoint/2010/main" val="745850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about how you then match the testing against the risk e.g. UI testing for critical, only manual exploratory testing for trivial etc.</a:t>
            </a:r>
          </a:p>
        </p:txBody>
      </p:sp>
      <p:sp>
        <p:nvSpPr>
          <p:cNvPr id="4" name="Slide Number Placeholder 3"/>
          <p:cNvSpPr>
            <a:spLocks noGrp="1"/>
          </p:cNvSpPr>
          <p:nvPr>
            <p:ph type="sldNum" sz="quarter" idx="10"/>
          </p:nvPr>
        </p:nvSpPr>
        <p:spPr/>
        <p:txBody>
          <a:bodyPr/>
          <a:lstStyle/>
          <a:p>
            <a:fld id="{A544C57C-778C-41D3-B9CD-AAE0F3583A17}" type="slidenum">
              <a:rPr lang="en-AU" smtClean="0"/>
              <a:t>32</a:t>
            </a:fld>
            <a:endParaRPr lang="en-AU"/>
          </a:p>
        </p:txBody>
      </p:sp>
    </p:spTree>
    <p:extLst>
      <p:ext uri="{BB962C8B-B14F-4D97-AF65-F5344CB8AC3E}">
        <p14:creationId xmlns:p14="http://schemas.microsoft.com/office/powerpoint/2010/main" val="1960227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Talk about how you then match the testing against the risk e.g. UI testing for critical, only manual exploratory testing for trivial etc.</a:t>
            </a:r>
          </a:p>
        </p:txBody>
      </p:sp>
      <p:sp>
        <p:nvSpPr>
          <p:cNvPr id="4" name="Slide Number Placeholder 3"/>
          <p:cNvSpPr>
            <a:spLocks noGrp="1"/>
          </p:cNvSpPr>
          <p:nvPr>
            <p:ph type="sldNum" sz="quarter" idx="10"/>
          </p:nvPr>
        </p:nvSpPr>
        <p:spPr/>
        <p:txBody>
          <a:bodyPr/>
          <a:lstStyle/>
          <a:p>
            <a:fld id="{A544C57C-778C-41D3-B9CD-AAE0F3583A17}" type="slidenum">
              <a:rPr lang="en-AU" smtClean="0"/>
              <a:t>33</a:t>
            </a:fld>
            <a:endParaRPr lang="en-AU"/>
          </a:p>
        </p:txBody>
      </p:sp>
    </p:spTree>
    <p:extLst>
      <p:ext uri="{BB962C8B-B14F-4D97-AF65-F5344CB8AC3E}">
        <p14:creationId xmlns:p14="http://schemas.microsoft.com/office/powerpoint/2010/main" val="3193486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A544C57C-778C-41D3-B9CD-AAE0F3583A17}" type="slidenum">
              <a:rPr lang="en-AU" smtClean="0"/>
              <a:t>3</a:t>
            </a:fld>
            <a:endParaRPr lang="en-AU"/>
          </a:p>
        </p:txBody>
      </p:sp>
    </p:spTree>
    <p:extLst>
      <p:ext uri="{BB962C8B-B14F-4D97-AF65-F5344CB8AC3E}">
        <p14:creationId xmlns:p14="http://schemas.microsoft.com/office/powerpoint/2010/main" val="3757920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t>Left vs right - cost of finding a bug early vs unpredictability of prod / likelihood of finding in complex env</a:t>
            </a:r>
          </a:p>
          <a:p>
            <a:endParaRPr lang="en-AU"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dirty="0"/>
              <a:t>Speed of teams – separate deploy from release</a:t>
            </a:r>
          </a:p>
          <a:p>
            <a:endParaRPr lang="en-AU" sz="1200" dirty="0"/>
          </a:p>
          <a:p>
            <a:r>
              <a:rPr lang="en-AU" sz="1200" dirty="0"/>
              <a:t>If we can separate deploy and release we can speed teams up by having different confidence levels &lt;- applying pragmatic thinking to this testing</a:t>
            </a:r>
          </a:p>
          <a:p>
            <a:endParaRPr lang="en-AU" sz="1200" dirty="0"/>
          </a:p>
          <a:p>
            <a:r>
              <a:rPr lang="en-AU" sz="1200" dirty="0"/>
              <a:t>Efficient shift left and with extra time that’s freed up we can shift right</a:t>
            </a:r>
          </a:p>
          <a:p>
            <a:endParaRPr lang="en-AU" sz="1200" dirty="0"/>
          </a:p>
          <a:p>
            <a:r>
              <a:rPr lang="en-GB" dirty="0"/>
              <a:t>https://www.pexels.com/photo/arrow-communication-direction-display-235975/</a:t>
            </a:r>
          </a:p>
        </p:txBody>
      </p:sp>
      <p:sp>
        <p:nvSpPr>
          <p:cNvPr id="4" name="Slide Number Placeholder 3"/>
          <p:cNvSpPr>
            <a:spLocks noGrp="1"/>
          </p:cNvSpPr>
          <p:nvPr>
            <p:ph type="sldNum" sz="quarter" idx="5"/>
          </p:nvPr>
        </p:nvSpPr>
        <p:spPr/>
        <p:txBody>
          <a:bodyPr/>
          <a:lstStyle/>
          <a:p>
            <a:fld id="{A544C57C-778C-41D3-B9CD-AAE0F3583A17}" type="slidenum">
              <a:rPr lang="en-AU" smtClean="0"/>
              <a:t>35</a:t>
            </a:fld>
            <a:endParaRPr lang="en-AU"/>
          </a:p>
        </p:txBody>
      </p:sp>
    </p:spTree>
    <p:extLst>
      <p:ext uri="{BB962C8B-B14F-4D97-AF65-F5344CB8AC3E}">
        <p14:creationId xmlns:p14="http://schemas.microsoft.com/office/powerpoint/2010/main" val="3735710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a go or no go</a:t>
            </a:r>
          </a:p>
          <a:p>
            <a:r>
              <a:rPr lang="en-AU" dirty="0"/>
              <a:t>Speed up teams by allowing continuous releasing and provide testing techniques to provide ongoing confidence as you flow changes through deploy, release and post-release</a:t>
            </a:r>
          </a:p>
          <a:p>
            <a:endParaRPr lang="en-AU" dirty="0"/>
          </a:p>
          <a:p>
            <a:r>
              <a:rPr lang="en-AU" dirty="0"/>
              <a:t>Benefits:</a:t>
            </a:r>
          </a:p>
          <a:p>
            <a:pPr marL="171450" indent="-171450">
              <a:buFont typeface="Arial" panose="020B0604020202020204" pitchFamily="34" charset="0"/>
              <a:buChar char="•"/>
            </a:pPr>
            <a:r>
              <a:rPr lang="en-AU" dirty="0"/>
              <a:t>Limit blast radius around systems</a:t>
            </a:r>
          </a:p>
          <a:p>
            <a:pPr marL="171450" indent="-171450">
              <a:buFont typeface="Arial" panose="020B0604020202020204" pitchFamily="34" charset="0"/>
              <a:buChar char="•"/>
            </a:pPr>
            <a:r>
              <a:rPr lang="en-AU" dirty="0"/>
              <a:t>Move from are we confident to deploy it to are we happy to release it</a:t>
            </a:r>
          </a:p>
          <a:p>
            <a:pPr marL="171450" indent="-171450">
              <a:buFont typeface="Arial" panose="020B0604020202020204" pitchFamily="34" charset="0"/>
              <a:buChar char="•"/>
            </a:pPr>
            <a:r>
              <a:rPr lang="en-AU" dirty="0"/>
              <a:t>Complex environments – can’t replicate problems until we get to prod</a:t>
            </a:r>
          </a:p>
          <a:p>
            <a:pPr marL="171450" indent="-171450">
              <a:buFont typeface="Arial" panose="020B0604020202020204" pitchFamily="34" charset="0"/>
              <a:buChar char="•"/>
            </a:pPr>
            <a:r>
              <a:rPr lang="en-AU" dirty="0"/>
              <a:t>Shift left on testing is cheaper, but we’re also less likely to find an error (complex systems, emergent behaviour) so we need to focus on efficient testing and confidence end to end</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80% issues, 20% effort on the left</a:t>
            </a:r>
          </a:p>
          <a:p>
            <a:pPr marL="0" indent="0">
              <a:buFont typeface="Arial" panose="020B0604020202020204" pitchFamily="34" charset="0"/>
              <a:buNone/>
            </a:pPr>
            <a:r>
              <a:rPr lang="en-AU" dirty="0"/>
              <a:t>Remaining effort: build resilience into systems</a:t>
            </a:r>
          </a:p>
          <a:p>
            <a:pPr marL="0" indent="0">
              <a:buFont typeface="Arial" panose="020B0604020202020204" pitchFamily="34" charset="0"/>
              <a:buNone/>
            </a:pPr>
            <a:endParaRPr lang="en-AU" dirty="0"/>
          </a:p>
          <a:p>
            <a:pPr marL="0" indent="0">
              <a:buFont typeface="Arial" panose="020B0604020202020204" pitchFamily="34" charset="0"/>
              <a:buNone/>
            </a:pPr>
            <a:r>
              <a:rPr lang="en-AU" dirty="0"/>
              <a:t>Testing on the left is answering a specific question, stuff to the right is more dynamic.</a:t>
            </a:r>
          </a:p>
          <a:p>
            <a:pPr marL="0" indent="0">
              <a:buFont typeface="Arial" panose="020B0604020202020204" pitchFamily="34" charset="0"/>
              <a:buNone/>
            </a:pPr>
            <a:r>
              <a:rPr lang="en-AU" dirty="0"/>
              <a:t>Monitoring answers a specific question, observability is a characteristic of the system that allows us ask arbitrary questions about what’s happening in the system at any point in time so we can more quickly diagnose problems.</a:t>
            </a:r>
            <a:endParaRPr lang="en-GB" dirty="0"/>
          </a:p>
        </p:txBody>
      </p:sp>
      <p:sp>
        <p:nvSpPr>
          <p:cNvPr id="4" name="Slide Number Placeholder 3"/>
          <p:cNvSpPr>
            <a:spLocks noGrp="1"/>
          </p:cNvSpPr>
          <p:nvPr>
            <p:ph type="sldNum" sz="quarter" idx="5"/>
          </p:nvPr>
        </p:nvSpPr>
        <p:spPr/>
        <p:txBody>
          <a:bodyPr/>
          <a:lstStyle/>
          <a:p>
            <a:fld id="{A544C57C-778C-41D3-B9CD-AAE0F3583A17}" type="slidenum">
              <a:rPr lang="en-AU" smtClean="0"/>
              <a:t>36</a:t>
            </a:fld>
            <a:endParaRPr lang="en-AU"/>
          </a:p>
        </p:txBody>
      </p:sp>
    </p:spTree>
    <p:extLst>
      <p:ext uri="{BB962C8B-B14F-4D97-AF65-F5344CB8AC3E}">
        <p14:creationId xmlns:p14="http://schemas.microsoft.com/office/powerpoint/2010/main" val="2460267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44C57C-778C-41D3-B9CD-AAE0F3583A17}" type="slidenum">
              <a:rPr lang="en-AU" smtClean="0"/>
              <a:t>39</a:t>
            </a:fld>
            <a:endParaRPr lang="en-AU"/>
          </a:p>
        </p:txBody>
      </p:sp>
    </p:spTree>
    <p:extLst>
      <p:ext uri="{BB962C8B-B14F-4D97-AF65-F5344CB8AC3E}">
        <p14:creationId xmlns:p14="http://schemas.microsoft.com/office/powerpoint/2010/main" val="1663822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by saying 'Now the software has shipped you might think that we've finished with testing... '</a:t>
            </a:r>
          </a:p>
          <a:p>
            <a:endParaRPr lang="en-US"/>
          </a:p>
          <a:p>
            <a:r>
              <a:rPr lang="en-US"/>
              <a:t>BDI – Graeme</a:t>
            </a:r>
          </a:p>
          <a:p>
            <a:r>
              <a:rPr lang="en-US"/>
              <a:t>Testing Logs – Graeme</a:t>
            </a:r>
          </a:p>
          <a:p>
            <a:r>
              <a:rPr lang="en-US"/>
              <a:t>Blue / Green – Graeme</a:t>
            </a:r>
          </a:p>
          <a:p>
            <a:r>
              <a:rPr lang="en-US"/>
              <a:t>TIP - A/B testing, feature toggling by beta users - Graeme</a:t>
            </a:r>
          </a:p>
          <a:p>
            <a:r>
              <a:rPr lang="en-US"/>
              <a:t>Observability over monitoring – complex systems may always have components that are down. Could create noise. Need to use techniques like structured logging to make it easier to observe systems in real-time, and prove that the system is functioning.</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A544C57C-778C-41D3-B9CD-AAE0F3583A17}" type="slidenum">
              <a:rPr lang="en-AU" smtClean="0"/>
              <a:t>41</a:t>
            </a:fld>
            <a:endParaRPr lang="en-AU"/>
          </a:p>
        </p:txBody>
      </p:sp>
    </p:spTree>
    <p:extLst>
      <p:ext uri="{BB962C8B-B14F-4D97-AF65-F5344CB8AC3E}">
        <p14:creationId xmlns:p14="http://schemas.microsoft.com/office/powerpoint/2010/main" val="497853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Love. Your. Work :)</a:t>
            </a:r>
          </a:p>
        </p:txBody>
      </p:sp>
      <p:sp>
        <p:nvSpPr>
          <p:cNvPr id="4" name="Slide Number Placeholder 3"/>
          <p:cNvSpPr>
            <a:spLocks noGrp="1"/>
          </p:cNvSpPr>
          <p:nvPr>
            <p:ph type="sldNum" sz="quarter" idx="10"/>
          </p:nvPr>
        </p:nvSpPr>
        <p:spPr/>
        <p:txBody>
          <a:bodyPr/>
          <a:lstStyle/>
          <a:p>
            <a:fld id="{A544C57C-778C-41D3-B9CD-AAE0F3583A17}" type="slidenum">
              <a:rPr lang="en-AU" smtClean="0"/>
              <a:t>42</a:t>
            </a:fld>
            <a:endParaRPr lang="en-AU"/>
          </a:p>
        </p:txBody>
      </p:sp>
    </p:spTree>
    <p:extLst>
      <p:ext uri="{BB962C8B-B14F-4D97-AF65-F5344CB8AC3E}">
        <p14:creationId xmlns:p14="http://schemas.microsoft.com/office/powerpoint/2010/main" val="694888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Did you see… We were testing implementation. Not behaviour</a:t>
            </a:r>
          </a:p>
          <a:p>
            <a:r>
              <a:rPr lang="en-AU" dirty="0"/>
              <a:t>Change the implementation</a:t>
            </a:r>
          </a:p>
          <a:p>
            <a:pPr lvl="1"/>
            <a:r>
              <a:rPr lang="en-AU" dirty="0"/>
              <a:t>Tests Failing 1200</a:t>
            </a:r>
          </a:p>
          <a:p>
            <a:r>
              <a:rPr lang="en-AU" dirty="0"/>
              <a:t>New feature – 5 minutes</a:t>
            </a:r>
          </a:p>
          <a:p>
            <a:r>
              <a:rPr lang="en-AU" dirty="0"/>
              <a:t>Time spent fixing tests – 2 days</a:t>
            </a:r>
          </a:p>
          <a:p>
            <a:pPr lvl="1"/>
            <a:r>
              <a:rPr lang="en-AU" dirty="0"/>
              <a:t>Fear of refactoring: 80%</a:t>
            </a:r>
          </a:p>
          <a:p>
            <a:pPr lvl="1"/>
            <a:r>
              <a:rPr lang="en-AU" dirty="0"/>
              <a:t>Likelihood of changing feature to ‘work around’ this: 70%</a:t>
            </a:r>
          </a:p>
          <a:p>
            <a:r>
              <a:rPr lang="en-AU" dirty="0"/>
              <a:t>Real example to illustrate</a:t>
            </a:r>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fld id="{A544C57C-778C-41D3-B9CD-AAE0F3583A17}" type="slidenum">
              <a:rPr lang="en-AU" smtClean="0"/>
              <a:t>44</a:t>
            </a:fld>
            <a:endParaRPr lang="en-AU"/>
          </a:p>
        </p:txBody>
      </p:sp>
    </p:spTree>
    <p:extLst>
      <p:ext uri="{BB962C8B-B14F-4D97-AF65-F5344CB8AC3E}">
        <p14:creationId xmlns:p14="http://schemas.microsoft.com/office/powerpoint/2010/main" val="2684294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Did you see… We were testing implementation. Not behaviour</a:t>
            </a:r>
          </a:p>
          <a:p>
            <a:r>
              <a:rPr lang="en-AU" dirty="0"/>
              <a:t>Change the implementation</a:t>
            </a:r>
          </a:p>
          <a:p>
            <a:pPr lvl="1"/>
            <a:r>
              <a:rPr lang="en-AU" dirty="0"/>
              <a:t>Tests Failing 1200</a:t>
            </a:r>
          </a:p>
          <a:p>
            <a:r>
              <a:rPr lang="en-AU" dirty="0"/>
              <a:t>New feature – 5 minutes</a:t>
            </a:r>
          </a:p>
          <a:p>
            <a:r>
              <a:rPr lang="en-AU" dirty="0"/>
              <a:t>Time spent fixing tests – 2 days</a:t>
            </a:r>
          </a:p>
          <a:p>
            <a:pPr lvl="1"/>
            <a:r>
              <a:rPr lang="en-AU" dirty="0"/>
              <a:t>Fear of refactoring: 80%</a:t>
            </a:r>
          </a:p>
          <a:p>
            <a:pPr lvl="1"/>
            <a:r>
              <a:rPr lang="en-AU" dirty="0"/>
              <a:t>Likelihood of changing feature to ‘work around’ this: 70%</a:t>
            </a:r>
          </a:p>
          <a:p>
            <a:r>
              <a:rPr lang="en-AU" dirty="0"/>
              <a:t>Real example to illustrate</a:t>
            </a:r>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fld id="{A544C57C-778C-41D3-B9CD-AAE0F3583A17}" type="slidenum">
              <a:rPr lang="en-AU" smtClean="0"/>
              <a:t>6</a:t>
            </a:fld>
            <a:endParaRPr lang="en-AU"/>
          </a:p>
        </p:txBody>
      </p:sp>
    </p:spTree>
    <p:extLst>
      <p:ext uri="{BB962C8B-B14F-4D97-AF65-F5344CB8AC3E}">
        <p14:creationId xmlns:p14="http://schemas.microsoft.com/office/powerpoint/2010/main" val="117915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Did you see… We were testing implementation. Not behaviour</a:t>
            </a:r>
          </a:p>
          <a:p>
            <a:r>
              <a:rPr lang="en-AU" dirty="0"/>
              <a:t>Change the implementation</a:t>
            </a:r>
          </a:p>
          <a:p>
            <a:pPr lvl="1"/>
            <a:r>
              <a:rPr lang="en-AU" dirty="0"/>
              <a:t>Tests Failing 1200</a:t>
            </a:r>
          </a:p>
          <a:p>
            <a:r>
              <a:rPr lang="en-AU" dirty="0"/>
              <a:t>New feature – 5 minutes</a:t>
            </a:r>
          </a:p>
          <a:p>
            <a:r>
              <a:rPr lang="en-AU" dirty="0"/>
              <a:t>Time spent fixing tests – 2 days</a:t>
            </a:r>
          </a:p>
          <a:p>
            <a:pPr lvl="1"/>
            <a:r>
              <a:rPr lang="en-AU" dirty="0"/>
              <a:t>Fear of refactoring: 80%</a:t>
            </a:r>
          </a:p>
          <a:p>
            <a:pPr lvl="1"/>
            <a:r>
              <a:rPr lang="en-AU" dirty="0"/>
              <a:t>Likelihood of changing feature to ‘work around’ this: 70%</a:t>
            </a:r>
          </a:p>
          <a:p>
            <a:r>
              <a:rPr lang="en-AU" dirty="0"/>
              <a:t>Real example to illustrate</a:t>
            </a:r>
          </a:p>
          <a:p>
            <a:endParaRPr lang="en-AU" dirty="0"/>
          </a:p>
          <a:p>
            <a:endParaRPr lang="en-AU" dirty="0"/>
          </a:p>
          <a:p>
            <a:endParaRPr lang="en-AU" dirty="0"/>
          </a:p>
        </p:txBody>
      </p:sp>
      <p:sp>
        <p:nvSpPr>
          <p:cNvPr id="4" name="Slide Number Placeholder 3"/>
          <p:cNvSpPr>
            <a:spLocks noGrp="1"/>
          </p:cNvSpPr>
          <p:nvPr>
            <p:ph type="sldNum" sz="quarter" idx="10"/>
          </p:nvPr>
        </p:nvSpPr>
        <p:spPr/>
        <p:txBody>
          <a:bodyPr/>
          <a:lstStyle/>
          <a:p>
            <a:fld id="{A544C57C-778C-41D3-B9CD-AAE0F3583A17}" type="slidenum">
              <a:rPr lang="en-AU" smtClean="0"/>
              <a:t>7</a:t>
            </a:fld>
            <a:endParaRPr lang="en-AU"/>
          </a:p>
        </p:txBody>
      </p:sp>
    </p:spTree>
    <p:extLst>
      <p:ext uri="{BB962C8B-B14F-4D97-AF65-F5344CB8AC3E}">
        <p14:creationId xmlns:p14="http://schemas.microsoft.com/office/powerpoint/2010/main" val="2012047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Unit == class right – I’m not doing TDD unless I mock out all the collaborators.</a:t>
            </a:r>
          </a:p>
          <a:p>
            <a:r>
              <a:rPr lang="en-AU" dirty="0"/>
              <a:t>What you're talking about are integration tests, man.</a:t>
            </a:r>
          </a:p>
          <a:p>
            <a:r>
              <a:rPr lang="en-AU" dirty="0"/>
              <a:t>Integration tests are evil. Some dude said that!</a:t>
            </a:r>
          </a:p>
          <a:p>
            <a:endParaRPr lang="en-AU" dirty="0"/>
          </a:p>
        </p:txBody>
      </p:sp>
      <p:sp>
        <p:nvSpPr>
          <p:cNvPr id="4" name="Slide Number Placeholder 3"/>
          <p:cNvSpPr>
            <a:spLocks noGrp="1"/>
          </p:cNvSpPr>
          <p:nvPr>
            <p:ph type="sldNum" sz="quarter" idx="10"/>
          </p:nvPr>
        </p:nvSpPr>
        <p:spPr/>
        <p:txBody>
          <a:bodyPr/>
          <a:lstStyle/>
          <a:p>
            <a:fld id="{A544C57C-778C-41D3-B9CD-AAE0F3583A17}" type="slidenum">
              <a:rPr lang="en-AU" smtClean="0"/>
              <a:t>8</a:t>
            </a:fld>
            <a:endParaRPr lang="en-AU"/>
          </a:p>
        </p:txBody>
      </p:sp>
    </p:spTree>
    <p:extLst>
      <p:ext uri="{BB962C8B-B14F-4D97-AF65-F5344CB8AC3E}">
        <p14:creationId xmlns:p14="http://schemas.microsoft.com/office/powerpoint/2010/main" val="1968647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Kent beck said unit tests test individual units (modules, functions, classes) in isolation</a:t>
            </a:r>
          </a:p>
          <a:p>
            <a:r>
              <a:rPr lang="en-AU"/>
              <a:t>Ian Cooper (TDD, where did it all go wrong) said the same thing</a:t>
            </a:r>
          </a:p>
          <a:p>
            <a:r>
              <a:rPr lang="en-AU"/>
              <a:t>Rob and Matt burned a pyramid or something about this.</a:t>
            </a:r>
          </a:p>
          <a:p>
            <a:endParaRPr lang="en-AU"/>
          </a:p>
          <a:p>
            <a:endParaRPr lang="en-AU"/>
          </a:p>
        </p:txBody>
      </p:sp>
      <p:sp>
        <p:nvSpPr>
          <p:cNvPr id="4" name="Slide Number Placeholder 3"/>
          <p:cNvSpPr>
            <a:spLocks noGrp="1"/>
          </p:cNvSpPr>
          <p:nvPr>
            <p:ph type="sldNum" sz="quarter" idx="10"/>
          </p:nvPr>
        </p:nvSpPr>
        <p:spPr/>
        <p:txBody>
          <a:bodyPr/>
          <a:lstStyle/>
          <a:p>
            <a:fld id="{A544C57C-778C-41D3-B9CD-AAE0F3583A17}" type="slidenum">
              <a:rPr lang="en-AU" smtClean="0"/>
              <a:t>9</a:t>
            </a:fld>
            <a:endParaRPr lang="en-AU"/>
          </a:p>
        </p:txBody>
      </p:sp>
    </p:spTree>
    <p:extLst>
      <p:ext uri="{BB962C8B-B14F-4D97-AF65-F5344CB8AC3E}">
        <p14:creationId xmlns:p14="http://schemas.microsoft.com/office/powerpoint/2010/main" val="170326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24 hour test runs</a:t>
            </a:r>
          </a:p>
          <a:p>
            <a:r>
              <a:rPr lang="en-AU" dirty="0"/>
              <a:t>Intermittent false negatives</a:t>
            </a:r>
          </a:p>
          <a:p>
            <a:r>
              <a:rPr lang="en-AU" dirty="0"/>
              <a:t>Not always integrated into the pipeline. Forgotten about. Left to rot!</a:t>
            </a:r>
          </a:p>
          <a:p>
            <a:r>
              <a:rPr lang="en-AU" dirty="0"/>
              <a:t>Graeme’s story about clock VM reset</a:t>
            </a:r>
          </a:p>
          <a:p>
            <a:r>
              <a:rPr lang="en-AU" dirty="0"/>
              <a:t>An afterthought written solely by 'Testers'</a:t>
            </a:r>
          </a:p>
          <a:p>
            <a:endParaRPr lang="en-AU" dirty="0"/>
          </a:p>
          <a:p>
            <a:endParaRPr lang="en-AU" dirty="0"/>
          </a:p>
        </p:txBody>
      </p:sp>
      <p:sp>
        <p:nvSpPr>
          <p:cNvPr id="4" name="Slide Number Placeholder 3"/>
          <p:cNvSpPr>
            <a:spLocks noGrp="1"/>
          </p:cNvSpPr>
          <p:nvPr>
            <p:ph type="sldNum" sz="quarter" idx="10"/>
          </p:nvPr>
        </p:nvSpPr>
        <p:spPr/>
        <p:txBody>
          <a:bodyPr/>
          <a:lstStyle/>
          <a:p>
            <a:fld id="{A544C57C-778C-41D3-B9CD-AAE0F3583A17}" type="slidenum">
              <a:rPr lang="en-AU" smtClean="0"/>
              <a:t>11</a:t>
            </a:fld>
            <a:endParaRPr lang="en-AU"/>
          </a:p>
        </p:txBody>
      </p:sp>
    </p:spTree>
    <p:extLst>
      <p:ext uri="{BB962C8B-B14F-4D97-AF65-F5344CB8AC3E}">
        <p14:creationId xmlns:p14="http://schemas.microsoft.com/office/powerpoint/2010/main" val="1962179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 for regression testing, use them for increased confidence for the really important parts of the system.</a:t>
            </a:r>
          </a:p>
        </p:txBody>
      </p:sp>
      <p:sp>
        <p:nvSpPr>
          <p:cNvPr id="4" name="Slide Number Placeholder 3"/>
          <p:cNvSpPr>
            <a:spLocks noGrp="1"/>
          </p:cNvSpPr>
          <p:nvPr>
            <p:ph type="sldNum" sz="quarter" idx="10"/>
          </p:nvPr>
        </p:nvSpPr>
        <p:spPr/>
        <p:txBody>
          <a:bodyPr/>
          <a:lstStyle/>
          <a:p>
            <a:fld id="{A544C57C-778C-41D3-B9CD-AAE0F3583A17}" type="slidenum">
              <a:rPr lang="en-AU" smtClean="0"/>
              <a:t>12</a:t>
            </a:fld>
            <a:endParaRPr lang="en-AU"/>
          </a:p>
        </p:txBody>
      </p:sp>
    </p:spTree>
    <p:extLst>
      <p:ext uri="{BB962C8B-B14F-4D97-AF65-F5344CB8AC3E}">
        <p14:creationId xmlns:p14="http://schemas.microsoft.com/office/powerpoint/2010/main" val="222690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44C57C-778C-41D3-B9CD-AAE0F3583A17}" type="slidenum">
              <a:rPr lang="en-AU" smtClean="0"/>
              <a:t>13</a:t>
            </a:fld>
            <a:endParaRPr lang="en-AU"/>
          </a:p>
        </p:txBody>
      </p:sp>
    </p:spTree>
    <p:extLst>
      <p:ext uri="{BB962C8B-B14F-4D97-AF65-F5344CB8AC3E}">
        <p14:creationId xmlns:p14="http://schemas.microsoft.com/office/powerpoint/2010/main" val="2240737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71DDFC2-8E48-4007-9106-A74DE4F24620}" type="datetimeFigureOut">
              <a:rPr lang="en-AU" smtClean="0"/>
              <a:t>1/12/2018</a:t>
            </a:fld>
            <a:endParaRPr lang="en-AU"/>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r>
              <a:rPr lang="en-AU" dirty="0"/>
              <a:t>#</a:t>
            </a:r>
            <a:r>
              <a:rPr lang="en-AU" dirty="0" err="1"/>
              <a:t>dddbne</a:t>
            </a:r>
            <a:r>
              <a:rPr lang="en-AU" dirty="0"/>
              <a:t> #</a:t>
            </a:r>
            <a:r>
              <a:rPr lang="en-AU" dirty="0" err="1"/>
              <a:t>pragmatictesting</a:t>
            </a:r>
            <a:r>
              <a:rPr lang="en-AU" dirty="0"/>
              <a:t> @</a:t>
            </a:r>
            <a:r>
              <a:rPr lang="en-AU" dirty="0" err="1"/>
              <a:t>robdmoore</a:t>
            </a:r>
            <a:endParaRPr lang="en-AU" dirty="0"/>
          </a:p>
        </p:txBody>
      </p:sp>
      <p:sp>
        <p:nvSpPr>
          <p:cNvPr id="6" name="Slide Number Placeholder 5"/>
          <p:cNvSpPr>
            <a:spLocks noGrp="1"/>
          </p:cNvSpPr>
          <p:nvPr>
            <p:ph type="sldNum" sz="quarter" idx="12"/>
          </p:nvPr>
        </p:nvSpPr>
        <p:spPr/>
        <p:txBody>
          <a:bodyPr/>
          <a:lstStyle/>
          <a:p>
            <a:fld id="{BF19F2A4-FB0C-4FD8-B330-7D47D08F44F6}"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340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DDFC2-8E48-4007-9106-A74DE4F24620}" type="datetimeFigureOut">
              <a:rPr lang="en-AU" smtClean="0"/>
              <a:t>1/12/2018</a:t>
            </a:fld>
            <a:endParaRPr lang="en-AU"/>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AU"/>
          </a:p>
        </p:txBody>
      </p:sp>
      <p:sp>
        <p:nvSpPr>
          <p:cNvPr id="6" name="Slide Number Placeholder 5"/>
          <p:cNvSpPr>
            <a:spLocks noGrp="1"/>
          </p:cNvSpPr>
          <p:nvPr>
            <p:ph type="sldNum" sz="quarter" idx="12"/>
          </p:nvPr>
        </p:nvSpPr>
        <p:spPr/>
        <p:txBody>
          <a:bodyPr/>
          <a:lstStyle/>
          <a:p>
            <a:fld id="{BF19F2A4-FB0C-4FD8-B330-7D47D08F44F6}" type="slidenum">
              <a:rPr lang="en-AU" smtClean="0"/>
              <a:t>‹#›</a:t>
            </a:fld>
            <a:endParaRPr lang="en-AU"/>
          </a:p>
        </p:txBody>
      </p:sp>
    </p:spTree>
    <p:extLst>
      <p:ext uri="{BB962C8B-B14F-4D97-AF65-F5344CB8AC3E}">
        <p14:creationId xmlns:p14="http://schemas.microsoft.com/office/powerpoint/2010/main" val="3057617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DDFC2-8E48-4007-9106-A74DE4F24620}" type="datetimeFigureOut">
              <a:rPr lang="en-AU" smtClean="0"/>
              <a:t>1/12/2018</a:t>
            </a:fld>
            <a:endParaRPr lang="en-AU"/>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AU"/>
          </a:p>
        </p:txBody>
      </p:sp>
      <p:sp>
        <p:nvSpPr>
          <p:cNvPr id="6" name="Slide Number Placeholder 5"/>
          <p:cNvSpPr>
            <a:spLocks noGrp="1"/>
          </p:cNvSpPr>
          <p:nvPr>
            <p:ph type="sldNum" sz="quarter" idx="12"/>
          </p:nvPr>
        </p:nvSpPr>
        <p:spPr/>
        <p:txBody>
          <a:bodyPr/>
          <a:lstStyle/>
          <a:p>
            <a:fld id="{BF19F2A4-FB0C-4FD8-B330-7D47D08F44F6}" type="slidenum">
              <a:rPr lang="en-AU" smtClean="0"/>
              <a:t>‹#›</a:t>
            </a:fld>
            <a:endParaRPr lang="en-AU"/>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513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DDFC2-8E48-4007-9106-A74DE4F24620}" type="datetimeFigureOut">
              <a:rPr lang="en-AU" smtClean="0"/>
              <a:t>1/12/2018</a:t>
            </a:fld>
            <a:endParaRPr lang="en-AU"/>
          </a:p>
        </p:txBody>
      </p:sp>
      <p:sp>
        <p:nvSpPr>
          <p:cNvPr id="6" name="Slide Number Placeholder 5"/>
          <p:cNvSpPr>
            <a:spLocks noGrp="1"/>
          </p:cNvSpPr>
          <p:nvPr>
            <p:ph type="sldNum" sz="quarter" idx="12"/>
          </p:nvPr>
        </p:nvSpPr>
        <p:spPr/>
        <p:txBody>
          <a:bodyPr/>
          <a:lstStyle/>
          <a:p>
            <a:fld id="{BF19F2A4-FB0C-4FD8-B330-7D47D08F44F6}" type="slidenum">
              <a:rPr lang="en-AU" smtClean="0"/>
              <a:t>‹#›</a:t>
            </a:fld>
            <a:endParaRPr lang="en-AU"/>
          </a:p>
        </p:txBody>
      </p:sp>
      <p:sp>
        <p:nvSpPr>
          <p:cNvPr id="7" name="Footer Placeholder 4">
            <a:extLst>
              <a:ext uri="{FF2B5EF4-FFF2-40B4-BE49-F238E27FC236}">
                <a16:creationId xmlns:a16="http://schemas.microsoft.com/office/drawing/2014/main" id="{22A240D0-C255-4760-A5FA-61CD50817485}"/>
              </a:ext>
            </a:extLst>
          </p:cNvPr>
          <p:cNvSpPr txBox="1">
            <a:spLocks/>
          </p:cNvSpPr>
          <p:nvPr userDrawn="1"/>
        </p:nvSpPr>
        <p:spPr>
          <a:xfrm>
            <a:off x="4842741" y="6470704"/>
            <a:ext cx="5901459" cy="274320"/>
          </a:xfrm>
          <a:prstGeom prst="rect">
            <a:avLst/>
          </a:prstGeom>
        </p:spPr>
        <p:txBody>
          <a:bodyPr vert="horz" lIns="91440" tIns="45720" rIns="91440" bIns="45720" rtlCol="0" anchor="ctr"/>
          <a:lstStyle>
            <a:defPPr>
              <a:defRPr lang="en-US"/>
            </a:defPPr>
            <a:lvl1pPr marL="0" algn="r" defTabSz="457200" rtl="0" eaLnBrk="1" latinLnBrk="0" hangingPunct="1">
              <a:defRPr sz="1000" kern="1200" cap="all" baseline="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dirty="0"/>
              <a:t>#</a:t>
            </a:r>
            <a:r>
              <a:rPr lang="en-AU" dirty="0" err="1"/>
              <a:t>dddbne</a:t>
            </a:r>
            <a:r>
              <a:rPr lang="en-AU" dirty="0"/>
              <a:t> #</a:t>
            </a:r>
            <a:r>
              <a:rPr lang="en-AU" dirty="0" err="1"/>
              <a:t>pragmatictesting</a:t>
            </a:r>
            <a:r>
              <a:rPr lang="en-AU" dirty="0"/>
              <a:t> @</a:t>
            </a:r>
            <a:r>
              <a:rPr lang="en-AU" dirty="0" err="1"/>
              <a:t>robdmoore</a:t>
            </a:r>
            <a:endParaRPr lang="en-AU" dirty="0"/>
          </a:p>
        </p:txBody>
      </p:sp>
    </p:spTree>
    <p:extLst>
      <p:ext uri="{BB962C8B-B14F-4D97-AF65-F5344CB8AC3E}">
        <p14:creationId xmlns:p14="http://schemas.microsoft.com/office/powerpoint/2010/main" val="426528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1DDFC2-8E48-4007-9106-A74DE4F24620}" type="datetimeFigureOut">
              <a:rPr lang="en-AU" smtClean="0"/>
              <a:t>1/12/2018</a:t>
            </a:fld>
            <a:endParaRPr lang="en-AU"/>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lvl1pPr>
              <a:defRPr/>
            </a:lvl1pPr>
          </a:lstStyle>
          <a:p>
            <a:r>
              <a:rPr lang="en-AU" dirty="0"/>
              <a:t>#</a:t>
            </a:r>
            <a:r>
              <a:rPr lang="en-AU" dirty="0" err="1"/>
              <a:t>dddbne</a:t>
            </a:r>
            <a:r>
              <a:rPr lang="en-AU" dirty="0"/>
              <a:t> #</a:t>
            </a:r>
            <a:r>
              <a:rPr lang="en-AU" dirty="0" err="1"/>
              <a:t>pragmatictesting</a:t>
            </a:r>
            <a:r>
              <a:rPr lang="en-AU" dirty="0"/>
              <a:t> @</a:t>
            </a:r>
            <a:r>
              <a:rPr lang="en-AU" dirty="0" err="1"/>
              <a:t>robdmoore</a:t>
            </a:r>
            <a:endParaRPr lang="en-AU" dirty="0"/>
          </a:p>
        </p:txBody>
      </p:sp>
      <p:sp>
        <p:nvSpPr>
          <p:cNvPr id="6" name="Slide Number Placeholder 5"/>
          <p:cNvSpPr>
            <a:spLocks noGrp="1"/>
          </p:cNvSpPr>
          <p:nvPr>
            <p:ph type="sldNum" sz="quarter" idx="12"/>
          </p:nvPr>
        </p:nvSpPr>
        <p:spPr/>
        <p:txBody>
          <a:bodyPr/>
          <a:lstStyle/>
          <a:p>
            <a:fld id="{BF19F2A4-FB0C-4FD8-B330-7D47D08F44F6}"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291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1DDFC2-8E48-4007-9106-A74DE4F24620}" type="datetimeFigureOut">
              <a:rPr lang="en-AU" smtClean="0"/>
              <a:t>1/12/2018</a:t>
            </a:fld>
            <a:endParaRPr lang="en-AU"/>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AU" dirty="0"/>
          </a:p>
        </p:txBody>
      </p:sp>
      <p:sp>
        <p:nvSpPr>
          <p:cNvPr id="7" name="Slide Number Placeholder 6"/>
          <p:cNvSpPr>
            <a:spLocks noGrp="1"/>
          </p:cNvSpPr>
          <p:nvPr>
            <p:ph type="sldNum" sz="quarter" idx="12"/>
          </p:nvPr>
        </p:nvSpPr>
        <p:spPr/>
        <p:txBody>
          <a:bodyPr/>
          <a:lstStyle/>
          <a:p>
            <a:fld id="{BF19F2A4-FB0C-4FD8-B330-7D47D08F44F6}" type="slidenum">
              <a:rPr lang="en-AU" smtClean="0"/>
              <a:t>‹#›</a:t>
            </a:fld>
            <a:endParaRPr lang="en-AU"/>
          </a:p>
        </p:txBody>
      </p:sp>
    </p:spTree>
    <p:extLst>
      <p:ext uri="{BB962C8B-B14F-4D97-AF65-F5344CB8AC3E}">
        <p14:creationId xmlns:p14="http://schemas.microsoft.com/office/powerpoint/2010/main" val="3244756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1DDFC2-8E48-4007-9106-A74DE4F24620}" type="datetimeFigureOut">
              <a:rPr lang="en-AU" smtClean="0"/>
              <a:t>1/12/2018</a:t>
            </a:fld>
            <a:endParaRPr lang="en-AU"/>
          </a:p>
        </p:txBody>
      </p:sp>
      <p:sp>
        <p:nvSpPr>
          <p:cNvPr id="8" name="Footer Placeholder 7"/>
          <p:cNvSpPr>
            <a:spLocks noGrp="1"/>
          </p:cNvSpPr>
          <p:nvPr>
            <p:ph type="ftr" sz="quarter" idx="11"/>
          </p:nvPr>
        </p:nvSpPr>
        <p:spPr>
          <a:xfrm>
            <a:off x="4842932" y="6470704"/>
            <a:ext cx="5901459" cy="274320"/>
          </a:xfrm>
          <a:prstGeom prst="rect">
            <a:avLst/>
          </a:prstGeom>
        </p:spPr>
        <p:txBody>
          <a:bodyPr/>
          <a:lstStyle/>
          <a:p>
            <a:endParaRPr lang="en-AU"/>
          </a:p>
        </p:txBody>
      </p:sp>
      <p:sp>
        <p:nvSpPr>
          <p:cNvPr id="9" name="Slide Number Placeholder 8"/>
          <p:cNvSpPr>
            <a:spLocks noGrp="1"/>
          </p:cNvSpPr>
          <p:nvPr>
            <p:ph type="sldNum" sz="quarter" idx="12"/>
          </p:nvPr>
        </p:nvSpPr>
        <p:spPr/>
        <p:txBody>
          <a:bodyPr/>
          <a:lstStyle/>
          <a:p>
            <a:fld id="{BF19F2A4-FB0C-4FD8-B330-7D47D08F44F6}" type="slidenum">
              <a:rPr lang="en-AU" smtClean="0"/>
              <a:t>‹#›</a:t>
            </a:fld>
            <a:endParaRPr lang="en-AU"/>
          </a:p>
        </p:txBody>
      </p:sp>
    </p:spTree>
    <p:extLst>
      <p:ext uri="{BB962C8B-B14F-4D97-AF65-F5344CB8AC3E}">
        <p14:creationId xmlns:p14="http://schemas.microsoft.com/office/powerpoint/2010/main" val="116905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1DDFC2-8E48-4007-9106-A74DE4F24620}" type="datetimeFigureOut">
              <a:rPr lang="en-AU" smtClean="0"/>
              <a:t>1/12/2018</a:t>
            </a:fld>
            <a:endParaRPr lang="en-AU"/>
          </a:p>
        </p:txBody>
      </p:sp>
      <p:sp>
        <p:nvSpPr>
          <p:cNvPr id="4" name="Footer Placeholder 3"/>
          <p:cNvSpPr>
            <a:spLocks noGrp="1"/>
          </p:cNvSpPr>
          <p:nvPr>
            <p:ph type="ftr" sz="quarter" idx="11"/>
          </p:nvPr>
        </p:nvSpPr>
        <p:spPr>
          <a:xfrm>
            <a:off x="4842932" y="6470704"/>
            <a:ext cx="5901459" cy="274320"/>
          </a:xfrm>
          <a:prstGeom prst="rect">
            <a:avLst/>
          </a:prstGeom>
        </p:spPr>
        <p:txBody>
          <a:bodyPr/>
          <a:lstStyle>
            <a:lvl1pPr>
              <a:defRPr/>
            </a:lvl1pPr>
          </a:lstStyle>
          <a:p>
            <a:r>
              <a:rPr lang="en-AU" dirty="0"/>
              <a:t>#</a:t>
            </a:r>
            <a:r>
              <a:rPr lang="en-AU" dirty="0" err="1"/>
              <a:t>dddbne</a:t>
            </a:r>
            <a:r>
              <a:rPr lang="en-AU" dirty="0"/>
              <a:t> #</a:t>
            </a:r>
            <a:r>
              <a:rPr lang="en-AU" dirty="0" err="1"/>
              <a:t>pragmatictesting</a:t>
            </a:r>
            <a:r>
              <a:rPr lang="en-AU" dirty="0"/>
              <a:t> @</a:t>
            </a:r>
            <a:r>
              <a:rPr lang="en-AU" dirty="0" err="1"/>
              <a:t>robdmoore</a:t>
            </a:r>
            <a:endParaRPr lang="en-AU" dirty="0"/>
          </a:p>
        </p:txBody>
      </p:sp>
      <p:sp>
        <p:nvSpPr>
          <p:cNvPr id="5" name="Slide Number Placeholder 4"/>
          <p:cNvSpPr>
            <a:spLocks noGrp="1"/>
          </p:cNvSpPr>
          <p:nvPr>
            <p:ph type="sldNum" sz="quarter" idx="12"/>
          </p:nvPr>
        </p:nvSpPr>
        <p:spPr/>
        <p:txBody>
          <a:bodyPr/>
          <a:lstStyle/>
          <a:p>
            <a:fld id="{BF19F2A4-FB0C-4FD8-B330-7D47D08F44F6}" type="slidenum">
              <a:rPr lang="en-AU" smtClean="0"/>
              <a:t>‹#›</a:t>
            </a:fld>
            <a:endParaRPr lang="en-AU"/>
          </a:p>
        </p:txBody>
      </p:sp>
    </p:spTree>
    <p:extLst>
      <p:ext uri="{BB962C8B-B14F-4D97-AF65-F5344CB8AC3E}">
        <p14:creationId xmlns:p14="http://schemas.microsoft.com/office/powerpoint/2010/main" val="3317810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1DDFC2-8E48-4007-9106-A74DE4F24620}" type="datetimeFigureOut">
              <a:rPr lang="en-AU" smtClean="0"/>
              <a:t>1/12/2018</a:t>
            </a:fld>
            <a:endParaRPr lang="en-AU"/>
          </a:p>
        </p:txBody>
      </p:sp>
      <p:sp>
        <p:nvSpPr>
          <p:cNvPr id="3" name="Footer Placeholder 2"/>
          <p:cNvSpPr>
            <a:spLocks noGrp="1"/>
          </p:cNvSpPr>
          <p:nvPr>
            <p:ph type="ftr" sz="quarter" idx="11"/>
          </p:nvPr>
        </p:nvSpPr>
        <p:spPr>
          <a:xfrm>
            <a:off x="4842932" y="6470704"/>
            <a:ext cx="5901459" cy="274320"/>
          </a:xfrm>
          <a:prstGeom prst="rect">
            <a:avLst/>
          </a:prstGeom>
        </p:spPr>
        <p:txBody>
          <a:bodyPr/>
          <a:lstStyle>
            <a:lvl1pPr>
              <a:defRPr/>
            </a:lvl1pPr>
          </a:lstStyle>
          <a:p>
            <a:r>
              <a:rPr lang="en-AU" dirty="0"/>
              <a:t>#</a:t>
            </a:r>
            <a:r>
              <a:rPr lang="en-AU" dirty="0" err="1"/>
              <a:t>dddbne</a:t>
            </a:r>
            <a:r>
              <a:rPr lang="en-AU" dirty="0"/>
              <a:t> #</a:t>
            </a:r>
            <a:r>
              <a:rPr lang="en-AU" dirty="0" err="1"/>
              <a:t>pragmatictesting</a:t>
            </a:r>
            <a:r>
              <a:rPr lang="en-AU" dirty="0"/>
              <a:t> @</a:t>
            </a:r>
            <a:r>
              <a:rPr lang="en-AU" dirty="0" err="1"/>
              <a:t>robdmoore</a:t>
            </a:r>
            <a:endParaRPr lang="en-AU" dirty="0"/>
          </a:p>
        </p:txBody>
      </p:sp>
      <p:sp>
        <p:nvSpPr>
          <p:cNvPr id="4" name="Slide Number Placeholder 3"/>
          <p:cNvSpPr>
            <a:spLocks noGrp="1"/>
          </p:cNvSpPr>
          <p:nvPr>
            <p:ph type="sldNum" sz="quarter" idx="12"/>
          </p:nvPr>
        </p:nvSpPr>
        <p:spPr/>
        <p:txBody>
          <a:bodyPr/>
          <a:lstStyle/>
          <a:p>
            <a:fld id="{BF19F2A4-FB0C-4FD8-B330-7D47D08F44F6}" type="slidenum">
              <a:rPr lang="en-AU" smtClean="0"/>
              <a:t>‹#›</a:t>
            </a:fld>
            <a:endParaRPr lang="en-AU"/>
          </a:p>
        </p:txBody>
      </p:sp>
    </p:spTree>
    <p:extLst>
      <p:ext uri="{BB962C8B-B14F-4D97-AF65-F5344CB8AC3E}">
        <p14:creationId xmlns:p14="http://schemas.microsoft.com/office/powerpoint/2010/main" val="414997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71DDFC2-8E48-4007-9106-A74DE4F24620}" type="datetimeFigureOut">
              <a:rPr lang="en-AU" smtClean="0"/>
              <a:t>1/12/2018</a:t>
            </a:fld>
            <a:endParaRPr lang="en-AU"/>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AU"/>
          </a:p>
        </p:txBody>
      </p:sp>
      <p:sp>
        <p:nvSpPr>
          <p:cNvPr id="7" name="Slide Number Placeholder 6"/>
          <p:cNvSpPr>
            <a:spLocks noGrp="1"/>
          </p:cNvSpPr>
          <p:nvPr>
            <p:ph type="sldNum" sz="quarter" idx="12"/>
          </p:nvPr>
        </p:nvSpPr>
        <p:spPr/>
        <p:txBody>
          <a:bodyPr/>
          <a:lstStyle/>
          <a:p>
            <a:fld id="{BF19F2A4-FB0C-4FD8-B330-7D47D08F44F6}" type="slidenum">
              <a:rPr lang="en-AU" smtClean="0"/>
              <a:t>‹#›</a:t>
            </a:fld>
            <a:endParaRPr lang="en-AU"/>
          </a:p>
        </p:txBody>
      </p:sp>
    </p:spTree>
    <p:extLst>
      <p:ext uri="{BB962C8B-B14F-4D97-AF65-F5344CB8AC3E}">
        <p14:creationId xmlns:p14="http://schemas.microsoft.com/office/powerpoint/2010/main" val="334377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1DDFC2-8E48-4007-9106-A74DE4F24620}" type="datetimeFigureOut">
              <a:rPr lang="en-AU" smtClean="0"/>
              <a:t>1/12/2018</a:t>
            </a:fld>
            <a:endParaRPr lang="en-AU"/>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AU"/>
          </a:p>
        </p:txBody>
      </p:sp>
      <p:sp>
        <p:nvSpPr>
          <p:cNvPr id="7" name="Slide Number Placeholder 6"/>
          <p:cNvSpPr>
            <a:spLocks noGrp="1"/>
          </p:cNvSpPr>
          <p:nvPr>
            <p:ph type="sldNum" sz="quarter" idx="12"/>
          </p:nvPr>
        </p:nvSpPr>
        <p:spPr/>
        <p:txBody>
          <a:bodyPr/>
          <a:lstStyle/>
          <a:p>
            <a:fld id="{BF19F2A4-FB0C-4FD8-B330-7D47D08F44F6}" type="slidenum">
              <a:rPr lang="en-AU" smtClean="0"/>
              <a:t>‹#›</a:t>
            </a:fld>
            <a:endParaRPr lang="en-AU"/>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934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1DDFC2-8E48-4007-9106-A74DE4F24620}" type="datetimeFigureOut">
              <a:rPr lang="en-AU" smtClean="0"/>
              <a:t>1/12/2018</a:t>
            </a:fld>
            <a:endParaRPr lang="en-AU"/>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AU" dirty="0"/>
              <a:t>#</a:t>
            </a:r>
            <a:r>
              <a:rPr lang="en-AU" dirty="0" err="1"/>
              <a:t>ndcsydney</a:t>
            </a:r>
            <a:r>
              <a:rPr lang="en-AU" dirty="0"/>
              <a:t> #</a:t>
            </a:r>
            <a:r>
              <a:rPr lang="en-AU" dirty="0" err="1"/>
              <a:t>pragmatictesting</a:t>
            </a:r>
            <a:r>
              <a:rPr lang="en-AU" dirty="0"/>
              <a:t> @</a:t>
            </a:r>
            <a:r>
              <a:rPr lang="en-AU" dirty="0" err="1"/>
              <a:t>robdmoore</a:t>
            </a:r>
            <a:r>
              <a:rPr lang="en-AU" dirty="0"/>
              <a:t> @</a:t>
            </a:r>
            <a:r>
              <a:rPr lang="en-AU" dirty="0" err="1"/>
              <a:t>graefoster</a:t>
            </a:r>
            <a:endParaRPr lang="en-AU"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F19F2A4-FB0C-4FD8-B330-7D47D08F44F6}" type="slidenum">
              <a:rPr lang="en-AU" smtClean="0"/>
              <a:t>‹#›</a:t>
            </a:fld>
            <a:endParaRPr lang="en-AU"/>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8135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medium.com/@copyconstruct/testing-in-production-the-safe-way-18ca102d0ef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D5A9B-FA0D-457D-96F6-E20BE137476E}"/>
              </a:ext>
            </a:extLst>
          </p:cNvPr>
          <p:cNvSpPr>
            <a:spLocks noGrp="1"/>
          </p:cNvSpPr>
          <p:nvPr>
            <p:ph type="ctrTitle"/>
          </p:nvPr>
        </p:nvSpPr>
        <p:spPr/>
        <p:txBody>
          <a:bodyPr>
            <a:normAutofit/>
          </a:bodyPr>
          <a:lstStyle/>
          <a:p>
            <a:r>
              <a:rPr lang="en-AU" dirty="0"/>
              <a:t>Advanced Testing Techniques</a:t>
            </a:r>
          </a:p>
        </p:txBody>
      </p:sp>
      <p:sp>
        <p:nvSpPr>
          <p:cNvPr id="3" name="Subtitle 2">
            <a:extLst>
              <a:ext uri="{FF2B5EF4-FFF2-40B4-BE49-F238E27FC236}">
                <a16:creationId xmlns:a16="http://schemas.microsoft.com/office/drawing/2014/main" id="{F95A60CB-0B09-428C-9031-387C22239A7C}"/>
              </a:ext>
            </a:extLst>
          </p:cNvPr>
          <p:cNvSpPr>
            <a:spLocks noGrp="1"/>
          </p:cNvSpPr>
          <p:nvPr>
            <p:ph type="subTitle" idx="1"/>
          </p:nvPr>
        </p:nvSpPr>
        <p:spPr/>
        <p:txBody>
          <a:bodyPr>
            <a:normAutofit lnSpcReduction="10000"/>
          </a:bodyPr>
          <a:lstStyle/>
          <a:p>
            <a:r>
              <a:rPr lang="en-AU" dirty="0"/>
              <a:t>Tips from the trenches</a:t>
            </a:r>
          </a:p>
          <a:p>
            <a:endParaRPr lang="en-AU" dirty="0"/>
          </a:p>
          <a:p>
            <a:r>
              <a:rPr lang="en-AU" i="1" dirty="0"/>
              <a:t>Rob Moore</a:t>
            </a:r>
          </a:p>
          <a:p>
            <a:r>
              <a:rPr lang="en-AU" i="1" dirty="0"/>
              <a:t>Principal Consultant, Readify</a:t>
            </a:r>
          </a:p>
          <a:p>
            <a:r>
              <a:rPr lang="en-AU" dirty="0"/>
              <a:t>@</a:t>
            </a:r>
            <a:r>
              <a:rPr lang="en-AU" dirty="0" err="1"/>
              <a:t>robdmoore</a:t>
            </a:r>
            <a:endParaRPr lang="en-AU" dirty="0"/>
          </a:p>
        </p:txBody>
      </p:sp>
    </p:spTree>
    <p:extLst>
      <p:ext uri="{BB962C8B-B14F-4D97-AF65-F5344CB8AC3E}">
        <p14:creationId xmlns:p14="http://schemas.microsoft.com/office/powerpoint/2010/main" val="983595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7AC9C-4B0C-4BC0-B036-7556EC27CBD8}"/>
              </a:ext>
            </a:extLst>
          </p:cNvPr>
          <p:cNvSpPr>
            <a:spLocks noGrp="1"/>
          </p:cNvSpPr>
          <p:nvPr>
            <p:ph type="title"/>
          </p:nvPr>
        </p:nvSpPr>
        <p:spPr/>
        <p:txBody>
          <a:bodyPr>
            <a:normAutofit/>
          </a:bodyPr>
          <a:lstStyle/>
          <a:p>
            <a:r>
              <a:rPr lang="en-AU" dirty="0"/>
              <a:t>#UItests4lyfe?</a:t>
            </a:r>
          </a:p>
        </p:txBody>
      </p:sp>
    </p:spTree>
    <p:extLst>
      <p:ext uri="{BB962C8B-B14F-4D97-AF65-F5344CB8AC3E}">
        <p14:creationId xmlns:p14="http://schemas.microsoft.com/office/powerpoint/2010/main" val="3443507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B058-65EC-4AE3-B804-7A43C80FA8F1}"/>
              </a:ext>
            </a:extLst>
          </p:cNvPr>
          <p:cNvSpPr>
            <a:spLocks noGrp="1"/>
          </p:cNvSpPr>
          <p:nvPr>
            <p:ph type="title"/>
          </p:nvPr>
        </p:nvSpPr>
        <p:spPr/>
        <p:txBody>
          <a:bodyPr/>
          <a:lstStyle/>
          <a:p>
            <a:r>
              <a:rPr lang="en-AU" dirty="0"/>
              <a:t>UI tests are hard, time consuming and brittle</a:t>
            </a:r>
          </a:p>
        </p:txBody>
      </p:sp>
      <p:sp>
        <p:nvSpPr>
          <p:cNvPr id="4" name="TextBox 3">
            <a:extLst>
              <a:ext uri="{FF2B5EF4-FFF2-40B4-BE49-F238E27FC236}">
                <a16:creationId xmlns:a16="http://schemas.microsoft.com/office/drawing/2014/main" id="{A1E0A34A-C71F-435C-9540-A731B8354B0B}"/>
              </a:ext>
            </a:extLst>
          </p:cNvPr>
          <p:cNvSpPr txBox="1"/>
          <p:nvPr/>
        </p:nvSpPr>
        <p:spPr>
          <a:xfrm>
            <a:off x="3812923" y="3343259"/>
            <a:ext cx="4116833" cy="1477328"/>
          </a:xfrm>
          <a:prstGeom prst="rect">
            <a:avLst/>
          </a:prstGeom>
          <a:noFill/>
          <a:ln>
            <a:solidFill>
              <a:schemeClr val="tx1"/>
            </a:solidFill>
          </a:ln>
        </p:spPr>
        <p:txBody>
          <a:bodyPr wrap="none" rtlCol="0">
            <a:spAutoFit/>
          </a:bodyPr>
          <a:lstStyle/>
          <a:p>
            <a:r>
              <a:rPr lang="en-AU" dirty="0"/>
              <a:t>Time to implement feature:		</a:t>
            </a:r>
            <a:r>
              <a:rPr lang="en-AU" dirty="0">
                <a:solidFill>
                  <a:srgbClr val="00B050"/>
                </a:solidFill>
              </a:rPr>
              <a:t>20 mins</a:t>
            </a:r>
          </a:p>
          <a:p>
            <a:r>
              <a:rPr lang="en-AU" dirty="0"/>
              <a:t>Time to write new tests: 			</a:t>
            </a:r>
            <a:r>
              <a:rPr lang="en-AU" dirty="0">
                <a:solidFill>
                  <a:srgbClr val="FF0000"/>
                </a:solidFill>
              </a:rPr>
              <a:t>2 hours</a:t>
            </a:r>
          </a:p>
          <a:p>
            <a:r>
              <a:rPr lang="en-AU" dirty="0"/>
              <a:t>Time to maintain tests:			</a:t>
            </a:r>
            <a:r>
              <a:rPr lang="en-AU" dirty="0">
                <a:solidFill>
                  <a:srgbClr val="C00000"/>
                </a:solidFill>
              </a:rPr>
              <a:t>Days</a:t>
            </a:r>
          </a:p>
          <a:p>
            <a:r>
              <a:rPr lang="en-AU" dirty="0"/>
              <a:t>Intermittent false negatives: 		</a:t>
            </a:r>
            <a:r>
              <a:rPr lang="en-AU" dirty="0">
                <a:solidFill>
                  <a:srgbClr val="C00000"/>
                </a:solidFill>
              </a:rPr>
              <a:t>Daily</a:t>
            </a:r>
          </a:p>
          <a:p>
            <a:r>
              <a:rPr lang="en-AU" dirty="0"/>
              <a:t>Feedback cycle:			 	</a:t>
            </a:r>
            <a:r>
              <a:rPr lang="en-AU" dirty="0">
                <a:solidFill>
                  <a:srgbClr val="C00000"/>
                </a:solidFill>
              </a:rPr>
              <a:t>Hours</a:t>
            </a:r>
          </a:p>
        </p:txBody>
      </p:sp>
    </p:spTree>
    <p:extLst>
      <p:ext uri="{BB962C8B-B14F-4D97-AF65-F5344CB8AC3E}">
        <p14:creationId xmlns:p14="http://schemas.microsoft.com/office/powerpoint/2010/main" val="1451224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67ED-D230-4953-8092-9F4BE733A7AF}"/>
              </a:ext>
            </a:extLst>
          </p:cNvPr>
          <p:cNvSpPr>
            <a:spLocks noGrp="1"/>
          </p:cNvSpPr>
          <p:nvPr>
            <p:ph type="title"/>
          </p:nvPr>
        </p:nvSpPr>
        <p:spPr/>
        <p:txBody>
          <a:bodyPr/>
          <a:lstStyle/>
          <a:p>
            <a:r>
              <a:rPr lang="en-AU" dirty="0"/>
              <a:t>Oh!? So we should avoid UI tests?</a:t>
            </a:r>
          </a:p>
        </p:txBody>
      </p:sp>
    </p:spTree>
    <p:extLst>
      <p:ext uri="{BB962C8B-B14F-4D97-AF65-F5344CB8AC3E}">
        <p14:creationId xmlns:p14="http://schemas.microsoft.com/office/powerpoint/2010/main" val="2030421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D5A9B-FA0D-457D-96F6-E20BE137476E}"/>
              </a:ext>
            </a:extLst>
          </p:cNvPr>
          <p:cNvSpPr>
            <a:spLocks noGrp="1"/>
          </p:cNvSpPr>
          <p:nvPr>
            <p:ph type="ctrTitle"/>
          </p:nvPr>
        </p:nvSpPr>
        <p:spPr/>
        <p:txBody>
          <a:bodyPr>
            <a:normAutofit/>
          </a:bodyPr>
          <a:lstStyle/>
          <a:p>
            <a:r>
              <a:rPr lang="en-AU" dirty="0"/>
              <a:t>Advanced Testing Techniques</a:t>
            </a:r>
          </a:p>
        </p:txBody>
      </p:sp>
      <p:sp>
        <p:nvSpPr>
          <p:cNvPr id="3" name="Subtitle 2">
            <a:extLst>
              <a:ext uri="{FF2B5EF4-FFF2-40B4-BE49-F238E27FC236}">
                <a16:creationId xmlns:a16="http://schemas.microsoft.com/office/drawing/2014/main" id="{F95A60CB-0B09-428C-9031-387C22239A7C}"/>
              </a:ext>
            </a:extLst>
          </p:cNvPr>
          <p:cNvSpPr>
            <a:spLocks noGrp="1"/>
          </p:cNvSpPr>
          <p:nvPr>
            <p:ph type="subTitle" idx="1"/>
          </p:nvPr>
        </p:nvSpPr>
        <p:spPr/>
        <p:txBody>
          <a:bodyPr>
            <a:normAutofit lnSpcReduction="10000"/>
          </a:bodyPr>
          <a:lstStyle/>
          <a:p>
            <a:r>
              <a:rPr lang="en-AU" dirty="0"/>
              <a:t>Tips from the trenches</a:t>
            </a:r>
          </a:p>
          <a:p>
            <a:endParaRPr lang="en-AU" dirty="0"/>
          </a:p>
          <a:p>
            <a:r>
              <a:rPr lang="en-AU" i="1" dirty="0"/>
              <a:t>Rob Moore</a:t>
            </a:r>
          </a:p>
          <a:p>
            <a:r>
              <a:rPr lang="en-AU" i="1" dirty="0"/>
              <a:t>Principal Consultant, Readify</a:t>
            </a:r>
          </a:p>
          <a:p>
            <a:r>
              <a:rPr lang="en-AU" dirty="0"/>
              <a:t>@</a:t>
            </a:r>
            <a:r>
              <a:rPr lang="en-AU" dirty="0" err="1"/>
              <a:t>robdmoore</a:t>
            </a:r>
            <a:endParaRPr lang="en-AU" dirty="0"/>
          </a:p>
        </p:txBody>
      </p:sp>
    </p:spTree>
    <p:extLst>
      <p:ext uri="{BB962C8B-B14F-4D97-AF65-F5344CB8AC3E}">
        <p14:creationId xmlns:p14="http://schemas.microsoft.com/office/powerpoint/2010/main" val="76038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4BF5-FF9C-4509-A6C6-EB270D7B26CA}"/>
              </a:ext>
            </a:extLst>
          </p:cNvPr>
          <p:cNvSpPr>
            <a:spLocks noGrp="1"/>
          </p:cNvSpPr>
          <p:nvPr>
            <p:ph type="title"/>
          </p:nvPr>
        </p:nvSpPr>
        <p:spPr/>
        <p:txBody>
          <a:bodyPr/>
          <a:lstStyle/>
          <a:p>
            <a:r>
              <a:rPr lang="en-AU" dirty="0"/>
              <a:t>Testing behaviour over implementation</a:t>
            </a:r>
          </a:p>
        </p:txBody>
      </p:sp>
      <p:sp>
        <p:nvSpPr>
          <p:cNvPr id="3" name="Content Placeholder 2">
            <a:extLst>
              <a:ext uri="{FF2B5EF4-FFF2-40B4-BE49-F238E27FC236}">
                <a16:creationId xmlns:a16="http://schemas.microsoft.com/office/drawing/2014/main" id="{CB492E79-49D6-4A27-9E43-83F72BDF2CDE}"/>
              </a:ext>
            </a:extLst>
          </p:cNvPr>
          <p:cNvSpPr>
            <a:spLocks noGrp="1"/>
          </p:cNvSpPr>
          <p:nvPr>
            <p:ph idx="1"/>
          </p:nvPr>
        </p:nvSpPr>
        <p:spPr/>
        <p:txBody>
          <a:bodyPr vert="horz" lIns="91440" tIns="45720" rIns="91440" bIns="45720" rtlCol="0" anchor="t">
            <a:normAutofit/>
          </a:bodyPr>
          <a:lstStyle/>
          <a:p>
            <a:r>
              <a:rPr lang="en-AU" b="1" dirty="0"/>
              <a:t>Recap</a:t>
            </a:r>
          </a:p>
          <a:p>
            <a:pPr marL="360045" indent="-360045">
              <a:buFont typeface="Wingdings" panose="05000000000000000000" pitchFamily="2" charset="2"/>
              <a:buChar char="v"/>
            </a:pPr>
            <a:r>
              <a:rPr lang="en-AU" dirty="0"/>
              <a:t>Behaviour is more useful to test than implementation detail and less brittle to refactor</a:t>
            </a:r>
            <a:endParaRPr lang="en-AU"/>
          </a:p>
          <a:p>
            <a:pPr marL="360045" indent="-360045">
              <a:buFont typeface="Wingdings" panose="05000000000000000000" pitchFamily="2" charset="2"/>
              <a:buChar char="v"/>
            </a:pPr>
            <a:r>
              <a:rPr lang="en-AU" dirty="0"/>
              <a:t>Unit tests and TDD != testing a single class</a:t>
            </a:r>
            <a:endParaRPr lang="en-AU"/>
          </a:p>
          <a:p>
            <a:pPr marL="360045" indent="-360045">
              <a:buFont typeface="Wingdings" panose="05000000000000000000" pitchFamily="2" charset="2"/>
              <a:buChar char="v"/>
            </a:pPr>
            <a:r>
              <a:rPr lang="en-AU" dirty="0"/>
              <a:t>Integration tests != testing multiple classes</a:t>
            </a:r>
            <a:endParaRPr lang="en-AU"/>
          </a:p>
          <a:p>
            <a:pPr marL="360045" indent="-360045">
              <a:buFont typeface="Wingdings" panose="05000000000000000000" pitchFamily="2" charset="2"/>
              <a:buChar char="v"/>
            </a:pPr>
            <a:r>
              <a:rPr lang="en-AU" dirty="0"/>
              <a:t>UI testing is useful, but </a:t>
            </a:r>
            <a:r>
              <a:rPr lang="en-AU"/>
              <a:t>fragile, and </a:t>
            </a:r>
            <a:r>
              <a:rPr lang="en-AU" dirty="0"/>
              <a:t>should be used judiciously</a:t>
            </a:r>
            <a:endParaRPr lang="en-AU"/>
          </a:p>
          <a:p>
            <a:pPr marL="360045" indent="-360045">
              <a:buFont typeface="Wingdings" panose="05000000000000000000" pitchFamily="2" charset="2"/>
              <a:buChar char="v"/>
            </a:pPr>
            <a:endParaRPr lang="en-AU"/>
          </a:p>
        </p:txBody>
      </p:sp>
    </p:spTree>
    <p:extLst>
      <p:ext uri="{BB962C8B-B14F-4D97-AF65-F5344CB8AC3E}">
        <p14:creationId xmlns:p14="http://schemas.microsoft.com/office/powerpoint/2010/main" val="42252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A5BD-055E-4843-B8ED-E9A530D3CEBC}"/>
              </a:ext>
            </a:extLst>
          </p:cNvPr>
          <p:cNvSpPr>
            <a:spLocks noGrp="1"/>
          </p:cNvSpPr>
          <p:nvPr>
            <p:ph type="title"/>
          </p:nvPr>
        </p:nvSpPr>
        <p:spPr/>
        <p:txBody>
          <a:bodyPr/>
          <a:lstStyle/>
          <a:p>
            <a:r>
              <a:rPr lang="en-AU" dirty="0"/>
              <a:t>techniques</a:t>
            </a:r>
            <a:endParaRPr lang="en-GB" dirty="0"/>
          </a:p>
        </p:txBody>
      </p:sp>
      <p:sp>
        <p:nvSpPr>
          <p:cNvPr id="3" name="Text Placeholder 2">
            <a:extLst>
              <a:ext uri="{FF2B5EF4-FFF2-40B4-BE49-F238E27FC236}">
                <a16:creationId xmlns:a16="http://schemas.microsoft.com/office/drawing/2014/main" id="{F9891EEF-482A-4CF5-A608-8A9A58C98EE8}"/>
              </a:ext>
            </a:extLst>
          </p:cNvPr>
          <p:cNvSpPr>
            <a:spLocks noGrp="1"/>
          </p:cNvSpPr>
          <p:nvPr>
            <p:ph type="body" idx="1"/>
          </p:nvPr>
        </p:nvSpPr>
        <p:spPr/>
        <p:txBody>
          <a:bodyPr/>
          <a:lstStyle/>
          <a:p>
            <a:r>
              <a:rPr lang="en-AU" dirty="0"/>
              <a:t>What techniques can we use to test behaviour?</a:t>
            </a:r>
            <a:endParaRPr lang="en-GB" dirty="0"/>
          </a:p>
        </p:txBody>
      </p:sp>
    </p:spTree>
    <p:extLst>
      <p:ext uri="{BB962C8B-B14F-4D97-AF65-F5344CB8AC3E}">
        <p14:creationId xmlns:p14="http://schemas.microsoft.com/office/powerpoint/2010/main" val="427725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E087-8EA0-473D-A416-487845A4264D}"/>
              </a:ext>
            </a:extLst>
          </p:cNvPr>
          <p:cNvSpPr>
            <a:spLocks noGrp="1"/>
          </p:cNvSpPr>
          <p:nvPr>
            <p:ph type="title"/>
          </p:nvPr>
        </p:nvSpPr>
        <p:spPr/>
        <p:txBody>
          <a:bodyPr/>
          <a:lstStyle/>
          <a:p>
            <a:r>
              <a:rPr lang="en-AU" dirty="0"/>
              <a:t>Subcutaneous Tests</a:t>
            </a:r>
          </a:p>
        </p:txBody>
      </p:sp>
      <p:sp>
        <p:nvSpPr>
          <p:cNvPr id="13" name="Rectangle 12">
            <a:extLst>
              <a:ext uri="{FF2B5EF4-FFF2-40B4-BE49-F238E27FC236}">
                <a16:creationId xmlns:a16="http://schemas.microsoft.com/office/drawing/2014/main" id="{ADC2D905-9593-4C15-9F12-80B20999945A}"/>
              </a:ext>
            </a:extLst>
          </p:cNvPr>
          <p:cNvSpPr/>
          <p:nvPr/>
        </p:nvSpPr>
        <p:spPr>
          <a:xfrm>
            <a:off x="272116" y="6309360"/>
            <a:ext cx="3337324" cy="369332"/>
          </a:xfrm>
          <a:prstGeom prst="rect">
            <a:avLst/>
          </a:prstGeom>
        </p:spPr>
        <p:txBody>
          <a:bodyPr wrap="none">
            <a:spAutoFit/>
          </a:bodyPr>
          <a:lstStyle/>
          <a:p>
            <a:r>
              <a:rPr lang="en-GB" dirty="0"/>
              <a:t>https://bit.ly/subc-code-examples</a:t>
            </a:r>
          </a:p>
        </p:txBody>
      </p:sp>
      <p:grpSp>
        <p:nvGrpSpPr>
          <p:cNvPr id="12" name="Group 11">
            <a:extLst>
              <a:ext uri="{FF2B5EF4-FFF2-40B4-BE49-F238E27FC236}">
                <a16:creationId xmlns:a16="http://schemas.microsoft.com/office/drawing/2014/main" id="{109E7EE9-5014-46A8-9C08-161AB60B21FE}"/>
              </a:ext>
            </a:extLst>
          </p:cNvPr>
          <p:cNvGrpSpPr/>
          <p:nvPr/>
        </p:nvGrpSpPr>
        <p:grpSpPr>
          <a:xfrm>
            <a:off x="1085850" y="514350"/>
            <a:ext cx="9398000" cy="5613400"/>
            <a:chOff x="1085850" y="514350"/>
            <a:chExt cx="9398000" cy="5613400"/>
          </a:xfrm>
        </p:grpSpPr>
        <p:sp>
          <p:nvSpPr>
            <p:cNvPr id="11" name="Rectangle 10">
              <a:extLst>
                <a:ext uri="{FF2B5EF4-FFF2-40B4-BE49-F238E27FC236}">
                  <a16:creationId xmlns:a16="http://schemas.microsoft.com/office/drawing/2014/main" id="{EB6F11FB-C47C-47C7-86FC-63A038A06D1E}"/>
                </a:ext>
              </a:extLst>
            </p:cNvPr>
            <p:cNvSpPr/>
            <p:nvPr/>
          </p:nvSpPr>
          <p:spPr>
            <a:xfrm>
              <a:off x="1085850" y="514350"/>
              <a:ext cx="9398000" cy="561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7A9C01E7-4792-4439-9B40-3E387D294DB3}"/>
                </a:ext>
              </a:extLst>
            </p:cNvPr>
            <p:cNvSpPr/>
            <p:nvPr/>
          </p:nvSpPr>
          <p:spPr>
            <a:xfrm>
              <a:off x="2638822" y="621482"/>
              <a:ext cx="7416824" cy="122413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UI</a:t>
              </a:r>
              <a:endParaRPr lang="en-AU" dirty="0">
                <a:solidFill>
                  <a:sysClr val="windowText" lastClr="000000"/>
                </a:solidFill>
              </a:endParaRPr>
            </a:p>
          </p:txBody>
        </p:sp>
        <p:sp>
          <p:nvSpPr>
            <p:cNvPr id="5" name="Rectangle 4">
              <a:extLst>
                <a:ext uri="{FF2B5EF4-FFF2-40B4-BE49-F238E27FC236}">
                  <a16:creationId xmlns:a16="http://schemas.microsoft.com/office/drawing/2014/main" id="{876BD3B8-05ED-4728-AC9C-1B41355F43D4}"/>
                </a:ext>
              </a:extLst>
            </p:cNvPr>
            <p:cNvSpPr/>
            <p:nvPr/>
          </p:nvSpPr>
          <p:spPr>
            <a:xfrm>
              <a:off x="2638822" y="1989634"/>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Top-level component / MVC Controller / MVVM View etc.</a:t>
              </a:r>
              <a:endParaRPr lang="en-AU" dirty="0"/>
            </a:p>
          </p:txBody>
        </p:sp>
        <p:sp>
          <p:nvSpPr>
            <p:cNvPr id="6" name="Rectangle 5">
              <a:extLst>
                <a:ext uri="{FF2B5EF4-FFF2-40B4-BE49-F238E27FC236}">
                  <a16:creationId xmlns:a16="http://schemas.microsoft.com/office/drawing/2014/main" id="{5B750705-A8A7-419B-8104-51F9FD94870A}"/>
                </a:ext>
              </a:extLst>
            </p:cNvPr>
            <p:cNvSpPr/>
            <p:nvPr/>
          </p:nvSpPr>
          <p:spPr>
            <a:xfrm>
              <a:off x="2638822" y="3357786"/>
              <a:ext cx="7416824"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 Services / Repositories / Sub-components etc.</a:t>
              </a:r>
              <a:endParaRPr lang="en-AU" dirty="0"/>
            </a:p>
          </p:txBody>
        </p:sp>
        <p:sp>
          <p:nvSpPr>
            <p:cNvPr id="7" name="Rectangle 6">
              <a:extLst>
                <a:ext uri="{FF2B5EF4-FFF2-40B4-BE49-F238E27FC236}">
                  <a16:creationId xmlns:a16="http://schemas.microsoft.com/office/drawing/2014/main" id="{D336B4F1-F516-41D2-A6E8-12D6DE7427EB}"/>
                </a:ext>
              </a:extLst>
            </p:cNvPr>
            <p:cNvSpPr/>
            <p:nvPr/>
          </p:nvSpPr>
          <p:spPr>
            <a:xfrm>
              <a:off x="2638822" y="4725938"/>
              <a:ext cx="3600400" cy="1224136"/>
            </a:xfrm>
            <a:prstGeom prst="rect">
              <a:avLst/>
            </a:prstGeom>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System-owned Database(s)</a:t>
              </a:r>
              <a:endParaRPr lang="en-AU" dirty="0"/>
            </a:p>
          </p:txBody>
        </p:sp>
        <p:sp>
          <p:nvSpPr>
            <p:cNvPr id="8" name="Rectangle 7">
              <a:extLst>
                <a:ext uri="{FF2B5EF4-FFF2-40B4-BE49-F238E27FC236}">
                  <a16:creationId xmlns:a16="http://schemas.microsoft.com/office/drawing/2014/main" id="{FA931261-39C0-4963-A8EA-F729F476281C}"/>
                </a:ext>
              </a:extLst>
            </p:cNvPr>
            <p:cNvSpPr/>
            <p:nvPr/>
          </p:nvSpPr>
          <p:spPr>
            <a:xfrm>
              <a:off x="6455246" y="4736466"/>
              <a:ext cx="3600400" cy="1224136"/>
            </a:xfrm>
            <a:prstGeom prst="rect">
              <a:avLst/>
            </a:prstGeom>
            <a:solidFill>
              <a:schemeClr val="bg1">
                <a:lumMod val="85000"/>
              </a:schemeClr>
            </a:solidFill>
            <a:ln>
              <a:solidFill>
                <a:srgbClr val="00AEE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External System(s)</a:t>
              </a:r>
              <a:endParaRPr lang="en-AU" dirty="0">
                <a:solidFill>
                  <a:schemeClr val="tx1"/>
                </a:solidFill>
              </a:endParaRPr>
            </a:p>
          </p:txBody>
        </p:sp>
        <p:cxnSp>
          <p:nvCxnSpPr>
            <p:cNvPr id="9" name="Straight Arrow Connector 8">
              <a:extLst>
                <a:ext uri="{FF2B5EF4-FFF2-40B4-BE49-F238E27FC236}">
                  <a16:creationId xmlns:a16="http://schemas.microsoft.com/office/drawing/2014/main" id="{3930F777-7893-4721-B38D-1D33D2B8B4E5}"/>
                </a:ext>
              </a:extLst>
            </p:cNvPr>
            <p:cNvCxnSpPr/>
            <p:nvPr/>
          </p:nvCxnSpPr>
          <p:spPr>
            <a:xfrm>
              <a:off x="2206774" y="1989634"/>
              <a:ext cx="0" cy="39604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6A67544-DCE5-4C93-912F-085A090275A6}"/>
                </a:ext>
              </a:extLst>
            </p:cNvPr>
            <p:cNvSpPr txBox="1"/>
            <p:nvPr/>
          </p:nvSpPr>
          <p:spPr>
            <a:xfrm>
              <a:off x="1590931" y="2819475"/>
              <a:ext cx="507831" cy="2300758"/>
            </a:xfrm>
            <a:prstGeom prst="rect">
              <a:avLst/>
            </a:prstGeom>
            <a:noFill/>
          </p:spPr>
          <p:txBody>
            <a:bodyPr vert="vert270" wrap="none" rtlCol="0">
              <a:spAutoFit/>
            </a:bodyPr>
            <a:lstStyle/>
            <a:p>
              <a:r>
                <a:rPr lang="en-US" dirty="0"/>
                <a:t>Subcutaneous Test</a:t>
              </a:r>
              <a:endParaRPr lang="en-AU" dirty="0"/>
            </a:p>
          </p:txBody>
        </p:sp>
      </p:grpSp>
    </p:spTree>
    <p:extLst>
      <p:ext uri="{BB962C8B-B14F-4D97-AF65-F5344CB8AC3E}">
        <p14:creationId xmlns:p14="http://schemas.microsoft.com/office/powerpoint/2010/main" val="252354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32BC94-4B3D-4282-B49D-9BD2A048EA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76C4413-9D0E-4011-9EA4-D0D68CD2EA5D}"/>
              </a:ext>
            </a:extLst>
          </p:cNvPr>
          <p:cNvSpPr>
            <a:spLocks noGrp="1"/>
          </p:cNvSpPr>
          <p:nvPr>
            <p:ph type="title"/>
          </p:nvPr>
        </p:nvSpPr>
        <p:spPr>
          <a:solidFill>
            <a:srgbClr val="FFFFFF">
              <a:alpha val="50196"/>
            </a:srgbClr>
          </a:solidFill>
        </p:spPr>
        <p:txBody>
          <a:bodyPr/>
          <a:lstStyle/>
          <a:p>
            <a:r>
              <a:rPr lang="en-AU" dirty="0"/>
              <a:t>Shifting gears mindset</a:t>
            </a:r>
          </a:p>
        </p:txBody>
      </p:sp>
    </p:spTree>
    <p:extLst>
      <p:ext uri="{BB962C8B-B14F-4D97-AF65-F5344CB8AC3E}">
        <p14:creationId xmlns:p14="http://schemas.microsoft.com/office/powerpoint/2010/main" val="376027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7310FD-FDC8-4553-8A8C-3DA81B6D7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D19085E-B1CD-4CFB-802C-FD41D40D7291}"/>
              </a:ext>
            </a:extLst>
          </p:cNvPr>
          <p:cNvSpPr>
            <a:spLocks noGrp="1"/>
          </p:cNvSpPr>
          <p:nvPr>
            <p:ph type="title"/>
          </p:nvPr>
        </p:nvSpPr>
        <p:spPr>
          <a:xfrm>
            <a:off x="1024128" y="585216"/>
            <a:ext cx="9720072" cy="1499616"/>
          </a:xfrm>
          <a:solidFill>
            <a:srgbClr val="FFFFFF">
              <a:alpha val="50196"/>
            </a:srgbClr>
          </a:solidFill>
        </p:spPr>
        <p:txBody>
          <a:bodyPr/>
          <a:lstStyle/>
          <a:p>
            <a:r>
              <a:rPr lang="en-AU" dirty="0"/>
              <a:t>Liberated Red / Green / Refactor</a:t>
            </a:r>
          </a:p>
        </p:txBody>
      </p:sp>
    </p:spTree>
    <p:extLst>
      <p:ext uri="{BB962C8B-B14F-4D97-AF65-F5344CB8AC3E}">
        <p14:creationId xmlns:p14="http://schemas.microsoft.com/office/powerpoint/2010/main" val="1470158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863BA-C22C-4530-B9BB-9A8991A198D4}"/>
              </a:ext>
            </a:extLst>
          </p:cNvPr>
          <p:cNvSpPr>
            <a:spLocks noGrp="1"/>
          </p:cNvSpPr>
          <p:nvPr>
            <p:ph type="title"/>
          </p:nvPr>
        </p:nvSpPr>
        <p:spPr>
          <a:xfrm>
            <a:off x="1024128" y="585216"/>
            <a:ext cx="10975806" cy="1499616"/>
          </a:xfrm>
          <a:solidFill>
            <a:srgbClr val="FFFFFF">
              <a:alpha val="80000"/>
            </a:srgbClr>
          </a:solidFill>
        </p:spPr>
        <p:txBody>
          <a:bodyPr>
            <a:normAutofit/>
          </a:bodyPr>
          <a:lstStyle/>
          <a:p>
            <a:r>
              <a:rPr lang="en-AU" dirty="0"/>
              <a:t>Object Mother and Test Data Builder</a:t>
            </a:r>
            <a:br>
              <a:rPr lang="en-AU" dirty="0"/>
            </a:br>
            <a:r>
              <a:rPr lang="en-AU" sz="3100" dirty="0"/>
              <a:t>and derived values and anonymous values and equivalence classes oh my?!</a:t>
            </a:r>
            <a:endParaRPr lang="en-GB" dirty="0"/>
          </a:p>
        </p:txBody>
      </p:sp>
      <p:sp>
        <p:nvSpPr>
          <p:cNvPr id="3" name="Content Placeholder 2">
            <a:extLst>
              <a:ext uri="{FF2B5EF4-FFF2-40B4-BE49-F238E27FC236}">
                <a16:creationId xmlns:a16="http://schemas.microsoft.com/office/drawing/2014/main" id="{893BCE22-E912-4A0C-9D58-C8510AD4C55E}"/>
              </a:ext>
            </a:extLst>
          </p:cNvPr>
          <p:cNvSpPr>
            <a:spLocks noGrp="1"/>
          </p:cNvSpPr>
          <p:nvPr>
            <p:ph idx="1"/>
          </p:nvPr>
        </p:nvSpPr>
        <p:spPr>
          <a:xfrm>
            <a:off x="4334764" y="3922269"/>
            <a:ext cx="3522472" cy="850900"/>
          </a:xfrm>
          <a:solidFill>
            <a:srgbClr val="FFFFFF">
              <a:alpha val="80000"/>
            </a:srgbClr>
          </a:solidFill>
        </p:spPr>
        <p:txBody>
          <a:bodyPr anchor="ctr"/>
          <a:lstStyle/>
          <a:p>
            <a:pPr algn="ctr"/>
            <a:r>
              <a:rPr lang="en-GB" dirty="0"/>
              <a:t>https://bit.ly/testdatatalk</a:t>
            </a:r>
          </a:p>
        </p:txBody>
      </p:sp>
    </p:spTree>
    <p:extLst>
      <p:ext uri="{BB962C8B-B14F-4D97-AF65-F5344CB8AC3E}">
        <p14:creationId xmlns:p14="http://schemas.microsoft.com/office/powerpoint/2010/main" val="1858683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9E1C70-50E0-4FC0-8D29-F30234E01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768" y="1036112"/>
            <a:ext cx="9392464" cy="4785775"/>
          </a:xfrm>
          <a:prstGeom prst="rect">
            <a:avLst/>
          </a:prstGeom>
        </p:spPr>
      </p:pic>
    </p:spTree>
    <p:extLst>
      <p:ext uri="{BB962C8B-B14F-4D97-AF65-F5344CB8AC3E}">
        <p14:creationId xmlns:p14="http://schemas.microsoft.com/office/powerpoint/2010/main" val="3446472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D60B79-E0D4-46B8-BEC8-298486257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6C6BE3A-CD14-4C2A-8F0D-EE6BF63B567D}"/>
              </a:ext>
            </a:extLst>
          </p:cNvPr>
          <p:cNvSpPr>
            <a:spLocks noGrp="1"/>
          </p:cNvSpPr>
          <p:nvPr>
            <p:ph type="title"/>
          </p:nvPr>
        </p:nvSpPr>
        <p:spPr>
          <a:solidFill>
            <a:srgbClr val="FFFFFF">
              <a:alpha val="50196"/>
            </a:srgbClr>
          </a:solidFill>
        </p:spPr>
        <p:txBody>
          <a:bodyPr/>
          <a:lstStyle/>
          <a:p>
            <a:r>
              <a:rPr lang="en-AU" dirty="0"/>
              <a:t>VCR Pattern</a:t>
            </a:r>
          </a:p>
        </p:txBody>
      </p:sp>
      <p:sp>
        <p:nvSpPr>
          <p:cNvPr id="3" name="Content Placeholder 2">
            <a:extLst>
              <a:ext uri="{FF2B5EF4-FFF2-40B4-BE49-F238E27FC236}">
                <a16:creationId xmlns:a16="http://schemas.microsoft.com/office/drawing/2014/main" id="{FA0656CC-1A7A-442C-83C3-12C027A65D5E}"/>
              </a:ext>
            </a:extLst>
          </p:cNvPr>
          <p:cNvSpPr>
            <a:spLocks noGrp="1"/>
          </p:cNvSpPr>
          <p:nvPr>
            <p:ph idx="1"/>
          </p:nvPr>
        </p:nvSpPr>
        <p:spPr>
          <a:xfrm>
            <a:off x="1024128" y="2285999"/>
            <a:ext cx="9720073" cy="4089575"/>
          </a:xfrm>
          <a:solidFill>
            <a:srgbClr val="FFFFFF">
              <a:alpha val="50196"/>
            </a:srgbClr>
          </a:solidFill>
        </p:spPr>
        <p:txBody>
          <a:bodyPr>
            <a:normAutofit/>
          </a:bodyPr>
          <a:lstStyle/>
          <a:p>
            <a:endParaRPr lang="en-AU" dirty="0"/>
          </a:p>
          <a:p>
            <a:endParaRPr lang="en-AU" dirty="0"/>
          </a:p>
          <a:p>
            <a:endParaRPr lang="en-GB" dirty="0"/>
          </a:p>
          <a:p>
            <a:endParaRPr lang="en-GB" dirty="0"/>
          </a:p>
          <a:p>
            <a:endParaRPr lang="en-GB" dirty="0"/>
          </a:p>
          <a:p>
            <a:endParaRPr lang="en-GB" dirty="0"/>
          </a:p>
          <a:p>
            <a:endParaRPr lang="en-GB" dirty="0"/>
          </a:p>
          <a:p>
            <a:r>
              <a:rPr lang="en-GB" dirty="0"/>
              <a:t>Tool examples: </a:t>
            </a:r>
            <a:r>
              <a:rPr lang="en-GB" i="1" dirty="0"/>
              <a:t>github.com/</a:t>
            </a:r>
            <a:r>
              <a:rPr lang="en-GB" i="1" dirty="0" err="1"/>
              <a:t>vcr</a:t>
            </a:r>
            <a:r>
              <a:rPr lang="en-GB" i="1" dirty="0"/>
              <a:t>/</a:t>
            </a:r>
            <a:r>
              <a:rPr lang="en-GB" i="1" dirty="0" err="1"/>
              <a:t>vcr</a:t>
            </a:r>
            <a:r>
              <a:rPr lang="en-GB" i="1" dirty="0"/>
              <a:t> (Ruby, but has list of ports to other languages)</a:t>
            </a:r>
          </a:p>
          <a:p>
            <a:endParaRPr lang="en-AU" dirty="0"/>
          </a:p>
          <a:p>
            <a:endParaRPr lang="en-AU" dirty="0"/>
          </a:p>
        </p:txBody>
      </p:sp>
      <p:sp>
        <p:nvSpPr>
          <p:cNvPr id="4" name="Rectangle 3">
            <a:extLst>
              <a:ext uri="{FF2B5EF4-FFF2-40B4-BE49-F238E27FC236}">
                <a16:creationId xmlns:a16="http://schemas.microsoft.com/office/drawing/2014/main" id="{6C2A17DD-7BA9-4BED-AF49-64CD7AF40FCB}"/>
              </a:ext>
            </a:extLst>
          </p:cNvPr>
          <p:cNvSpPr/>
          <p:nvPr/>
        </p:nvSpPr>
        <p:spPr>
          <a:xfrm>
            <a:off x="1765540" y="2444151"/>
            <a:ext cx="914400" cy="19266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Your code</a:t>
            </a:r>
            <a:endParaRPr lang="en-GB" dirty="0"/>
          </a:p>
        </p:txBody>
      </p:sp>
      <p:sp>
        <p:nvSpPr>
          <p:cNvPr id="6" name="Rectangle 5">
            <a:extLst>
              <a:ext uri="{FF2B5EF4-FFF2-40B4-BE49-F238E27FC236}">
                <a16:creationId xmlns:a16="http://schemas.microsoft.com/office/drawing/2014/main" id="{3322A9FF-4387-496F-A634-2C4E37879ABE}"/>
              </a:ext>
            </a:extLst>
          </p:cNvPr>
          <p:cNvSpPr/>
          <p:nvPr/>
        </p:nvSpPr>
        <p:spPr>
          <a:xfrm>
            <a:off x="2679940" y="2932981"/>
            <a:ext cx="914400" cy="914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Http Client</a:t>
            </a:r>
            <a:endParaRPr lang="en-GB" dirty="0">
              <a:solidFill>
                <a:schemeClr val="tx1"/>
              </a:solidFill>
            </a:endParaRPr>
          </a:p>
        </p:txBody>
      </p:sp>
      <p:sp>
        <p:nvSpPr>
          <p:cNvPr id="7" name="Rectangle 6">
            <a:extLst>
              <a:ext uri="{FF2B5EF4-FFF2-40B4-BE49-F238E27FC236}">
                <a16:creationId xmlns:a16="http://schemas.microsoft.com/office/drawing/2014/main" id="{D360C3C9-28A0-4F61-A37F-C253D46AE2C6}"/>
              </a:ext>
            </a:extLst>
          </p:cNvPr>
          <p:cNvSpPr/>
          <p:nvPr/>
        </p:nvSpPr>
        <p:spPr>
          <a:xfrm>
            <a:off x="8476889" y="2776268"/>
            <a:ext cx="1431985" cy="1305464"/>
          </a:xfrm>
          <a:prstGeom prst="rect">
            <a:avLst/>
          </a:prstGeom>
          <a:solidFill>
            <a:srgbClr val="E60D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External Dependency</a:t>
            </a:r>
            <a:endParaRPr lang="en-GB" dirty="0"/>
          </a:p>
        </p:txBody>
      </p:sp>
      <p:cxnSp>
        <p:nvCxnSpPr>
          <p:cNvPr id="9" name="Straight Arrow Connector 8">
            <a:extLst>
              <a:ext uri="{FF2B5EF4-FFF2-40B4-BE49-F238E27FC236}">
                <a16:creationId xmlns:a16="http://schemas.microsoft.com/office/drawing/2014/main" id="{AB642708-D342-430A-B58A-6A4DDB27AB19}"/>
              </a:ext>
            </a:extLst>
          </p:cNvPr>
          <p:cNvCxnSpPr>
            <a:stCxn id="6" idx="3"/>
            <a:endCxn id="7" idx="1"/>
          </p:cNvCxnSpPr>
          <p:nvPr/>
        </p:nvCxnSpPr>
        <p:spPr>
          <a:xfrm>
            <a:off x="3594340" y="3390181"/>
            <a:ext cx="4882549" cy="388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7E1EC3E-E5F5-4B22-8B4B-1F0BC068E53E}"/>
              </a:ext>
            </a:extLst>
          </p:cNvPr>
          <p:cNvCxnSpPr>
            <a:cxnSpLocks/>
            <a:stCxn id="7" idx="2"/>
            <a:endCxn id="6" idx="2"/>
          </p:cNvCxnSpPr>
          <p:nvPr/>
        </p:nvCxnSpPr>
        <p:spPr>
          <a:xfrm rot="5400000" flipH="1">
            <a:off x="6047835" y="936686"/>
            <a:ext cx="234351" cy="6055742"/>
          </a:xfrm>
          <a:prstGeom prst="bentConnector3">
            <a:avLst>
              <a:gd name="adj1" fmla="val -9754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55E3DFA-FB14-4EEA-81B5-AD9A80B4A726}"/>
              </a:ext>
            </a:extLst>
          </p:cNvPr>
          <p:cNvSpPr/>
          <p:nvPr/>
        </p:nvSpPr>
        <p:spPr>
          <a:xfrm>
            <a:off x="3410310" y="4688851"/>
            <a:ext cx="1581509"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Response mock (filesystem)</a:t>
            </a:r>
            <a:endParaRPr lang="en-GB" dirty="0"/>
          </a:p>
        </p:txBody>
      </p:sp>
      <p:sp>
        <p:nvSpPr>
          <p:cNvPr id="15" name="Rectangle 14">
            <a:extLst>
              <a:ext uri="{FF2B5EF4-FFF2-40B4-BE49-F238E27FC236}">
                <a16:creationId xmlns:a16="http://schemas.microsoft.com/office/drawing/2014/main" id="{D2438DF3-9944-4732-8F38-DDACF2328ECF}"/>
              </a:ext>
            </a:extLst>
          </p:cNvPr>
          <p:cNvSpPr/>
          <p:nvPr/>
        </p:nvSpPr>
        <p:spPr>
          <a:xfrm>
            <a:off x="3830129" y="3127469"/>
            <a:ext cx="741872" cy="1243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rPr>
              <a:t>VCR</a:t>
            </a:r>
            <a:endParaRPr lang="en-GB" dirty="0">
              <a:solidFill>
                <a:schemeClr val="tx1"/>
              </a:solidFill>
            </a:endParaRPr>
          </a:p>
        </p:txBody>
      </p:sp>
      <p:cxnSp>
        <p:nvCxnSpPr>
          <p:cNvPr id="17" name="Straight Arrow Connector 16">
            <a:extLst>
              <a:ext uri="{FF2B5EF4-FFF2-40B4-BE49-F238E27FC236}">
                <a16:creationId xmlns:a16="http://schemas.microsoft.com/office/drawing/2014/main" id="{1C990047-072C-4D2A-9F22-21169D7BDF23}"/>
              </a:ext>
            </a:extLst>
          </p:cNvPr>
          <p:cNvCxnSpPr>
            <a:cxnSpLocks/>
            <a:stCxn id="15" idx="2"/>
            <a:endCxn id="14" idx="0"/>
          </p:cNvCxnSpPr>
          <p:nvPr/>
        </p:nvCxnSpPr>
        <p:spPr>
          <a:xfrm>
            <a:off x="4201065" y="4370831"/>
            <a:ext cx="0" cy="3180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95211C9-642C-4367-B2C5-6AE5D95659A6}"/>
              </a:ext>
            </a:extLst>
          </p:cNvPr>
          <p:cNvCxnSpPr>
            <a:cxnSpLocks/>
            <a:stCxn id="15" idx="1"/>
            <a:endCxn id="6" idx="2"/>
          </p:cNvCxnSpPr>
          <p:nvPr/>
        </p:nvCxnSpPr>
        <p:spPr>
          <a:xfrm rot="10800000" flipV="1">
            <a:off x="3137141" y="3749149"/>
            <a:ext cx="692989" cy="98231"/>
          </a:xfrm>
          <a:prstGeom prst="bentConnector4">
            <a:avLst>
              <a:gd name="adj1" fmla="val 17012"/>
              <a:gd name="adj2" fmla="val 86559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64AFD37-1F93-4E37-A208-1F0CD6B9C674}"/>
              </a:ext>
            </a:extLst>
          </p:cNvPr>
          <p:cNvCxnSpPr>
            <a:cxnSpLocks/>
          </p:cNvCxnSpPr>
          <p:nvPr/>
        </p:nvCxnSpPr>
        <p:spPr>
          <a:xfrm>
            <a:off x="3594340" y="3429000"/>
            <a:ext cx="23578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DEA48A8-014F-427C-B1F2-4C92AF96D821}"/>
              </a:ext>
            </a:extLst>
          </p:cNvPr>
          <p:cNvCxnSpPr>
            <a:cxnSpLocks/>
            <a:stCxn id="14" idx="0"/>
            <a:endCxn id="15" idx="2"/>
          </p:cNvCxnSpPr>
          <p:nvPr/>
        </p:nvCxnSpPr>
        <p:spPr>
          <a:xfrm flipV="1">
            <a:off x="4201065" y="4370831"/>
            <a:ext cx="0" cy="3180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27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7"/>
                                        </p:tgtEl>
                                      </p:cBhvr>
                                    </p:animEffect>
                                    <p:set>
                                      <p:cBhvr>
                                        <p:cTn id="43" dur="1" fill="hold">
                                          <p:stCondLst>
                                            <p:cond delay="499"/>
                                          </p:stCondLst>
                                        </p:cTn>
                                        <p:tgtEl>
                                          <p:spTgt spid="1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9C7B-E211-42A6-AA93-F2C90ABA93DD}"/>
              </a:ext>
            </a:extLst>
          </p:cNvPr>
          <p:cNvSpPr>
            <a:spLocks noGrp="1"/>
          </p:cNvSpPr>
          <p:nvPr>
            <p:ph type="title"/>
          </p:nvPr>
        </p:nvSpPr>
        <p:spPr/>
        <p:txBody>
          <a:bodyPr/>
          <a:lstStyle/>
          <a:p>
            <a:r>
              <a:rPr lang="en-AU" dirty="0"/>
              <a:t>Approval / Snapshot Tests</a:t>
            </a:r>
          </a:p>
        </p:txBody>
      </p:sp>
      <p:sp>
        <p:nvSpPr>
          <p:cNvPr id="3" name="Content Placeholder 2">
            <a:extLst>
              <a:ext uri="{FF2B5EF4-FFF2-40B4-BE49-F238E27FC236}">
                <a16:creationId xmlns:a16="http://schemas.microsoft.com/office/drawing/2014/main" id="{AEDB54E0-EA05-4E35-ADCB-49B009F06B7F}"/>
              </a:ext>
            </a:extLst>
          </p:cNvPr>
          <p:cNvSpPr>
            <a:spLocks noGrp="1"/>
          </p:cNvSpPr>
          <p:nvPr>
            <p:ph idx="1"/>
          </p:nvPr>
        </p:nvSpPr>
        <p:spPr>
          <a:xfrm>
            <a:off x="1024128" y="2286000"/>
            <a:ext cx="10831541" cy="4023360"/>
          </a:xfrm>
        </p:spPr>
        <p:txBody>
          <a:bodyPr>
            <a:normAutofit/>
          </a:bodyPr>
          <a:lstStyle/>
          <a:p>
            <a:endParaRPr lang="en-AU" dirty="0"/>
          </a:p>
          <a:p>
            <a:endParaRPr lang="en-AU" dirty="0"/>
          </a:p>
          <a:p>
            <a:endParaRPr lang="en-AU" dirty="0"/>
          </a:p>
          <a:p>
            <a:endParaRPr lang="en-AU" dirty="0"/>
          </a:p>
          <a:p>
            <a:endParaRPr lang="en-AU" dirty="0"/>
          </a:p>
          <a:p>
            <a:endParaRPr lang="en-AU" dirty="0"/>
          </a:p>
          <a:p>
            <a:endParaRPr lang="en-AU" dirty="0"/>
          </a:p>
          <a:p>
            <a:r>
              <a:rPr lang="en-AU" dirty="0"/>
              <a:t>Tool examples: </a:t>
            </a:r>
            <a:r>
              <a:rPr lang="en-AU" i="1" dirty="0"/>
              <a:t>Approvaltests.com, Jest (snapshot testing), </a:t>
            </a:r>
            <a:r>
              <a:rPr lang="en-AU" i="1" dirty="0" err="1"/>
              <a:t>Shouldly</a:t>
            </a:r>
            <a:r>
              <a:rPr lang="en-AU" i="1" dirty="0"/>
              <a:t> (</a:t>
            </a:r>
            <a:r>
              <a:rPr lang="en-AU" i="1" dirty="0" err="1"/>
              <a:t>ShouldMatchApproved</a:t>
            </a:r>
            <a:r>
              <a:rPr lang="en-AU" i="1" dirty="0"/>
              <a:t>)</a:t>
            </a:r>
          </a:p>
          <a:p>
            <a:endParaRPr lang="en-AU" dirty="0"/>
          </a:p>
          <a:p>
            <a:endParaRPr lang="en-AU" dirty="0"/>
          </a:p>
          <a:p>
            <a:endParaRPr lang="en-AU" dirty="0"/>
          </a:p>
        </p:txBody>
      </p:sp>
    </p:spTree>
    <p:extLst>
      <p:ext uri="{BB962C8B-B14F-4D97-AF65-F5344CB8AC3E}">
        <p14:creationId xmlns:p14="http://schemas.microsoft.com/office/powerpoint/2010/main" val="2126095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BEA7F3-8E9F-4D2E-866D-398527F53D0A}"/>
              </a:ext>
            </a:extLst>
          </p:cNvPr>
          <p:cNvSpPr/>
          <p:nvPr/>
        </p:nvSpPr>
        <p:spPr>
          <a:xfrm>
            <a:off x="768350" y="844352"/>
            <a:ext cx="10998200" cy="5663089"/>
          </a:xfrm>
          <a:prstGeom prst="rect">
            <a:avLst/>
          </a:prstGeom>
          <a:solidFill>
            <a:schemeClr val="bg1"/>
          </a:solidFill>
        </p:spPr>
        <p:txBody>
          <a:bodyPr wrap="square">
            <a:spAutoFit/>
          </a:bodyPr>
          <a:lstStyle/>
          <a:p>
            <a:r>
              <a:rPr lang="en-AU" sz="1600" dirty="0">
                <a:solidFill>
                  <a:srgbClr val="0000FF"/>
                </a:solidFill>
                <a:latin typeface="Consolas" panose="020B0609020204030204" pitchFamily="49" charset="0"/>
              </a:rPr>
              <a:t>public</a:t>
            </a:r>
            <a:r>
              <a:rPr lang="en-AU" sz="1600" dirty="0">
                <a:solidFill>
                  <a:srgbClr val="000000"/>
                </a:solidFill>
                <a:latin typeface="Consolas" panose="020B0609020204030204" pitchFamily="49" charset="0"/>
              </a:rPr>
              <a:t> </a:t>
            </a:r>
            <a:r>
              <a:rPr lang="en-AU" sz="1600" dirty="0">
                <a:solidFill>
                  <a:srgbClr val="0000FF"/>
                </a:solidFill>
                <a:latin typeface="Consolas" panose="020B0609020204030204" pitchFamily="49" charset="0"/>
              </a:rPr>
              <a:t>class</a:t>
            </a:r>
            <a:r>
              <a:rPr lang="en-AU" sz="1600" dirty="0">
                <a:solidFill>
                  <a:srgbClr val="000000"/>
                </a:solidFill>
                <a:latin typeface="Consolas" panose="020B0609020204030204" pitchFamily="49" charset="0"/>
              </a:rPr>
              <a:t> </a:t>
            </a:r>
            <a:r>
              <a:rPr lang="en-AU" sz="1600" dirty="0" err="1">
                <a:solidFill>
                  <a:srgbClr val="000000"/>
                </a:solidFill>
                <a:latin typeface="Consolas" panose="020B0609020204030204" pitchFamily="49" charset="0"/>
              </a:rPr>
              <a:t>NBNVoipAndInternationalCallsCheckoutScenario</a:t>
            </a:r>
            <a:r>
              <a:rPr lang="en-AU" sz="1600" dirty="0">
                <a:solidFill>
                  <a:srgbClr val="000000"/>
                </a:solidFill>
                <a:latin typeface="Consolas" panose="020B0609020204030204" pitchFamily="49" charset="0"/>
              </a:rPr>
              <a:t> : </a:t>
            </a:r>
            <a:r>
              <a:rPr lang="en-AU" sz="1600" dirty="0" err="1">
                <a:solidFill>
                  <a:srgbClr val="0000FF"/>
                </a:solidFill>
                <a:latin typeface="Consolas" panose="020B0609020204030204" pitchFamily="49" charset="0"/>
              </a:rPr>
              <a:t>SubcutaneousTest</a:t>
            </a:r>
            <a:r>
              <a:rPr lang="en-AU" sz="1600" dirty="0">
                <a:solidFill>
                  <a:srgbClr val="000000"/>
                </a:solidFill>
                <a:latin typeface="Consolas" panose="020B0609020204030204" pitchFamily="49" charset="0"/>
              </a:rPr>
              <a:t>&lt;</a:t>
            </a:r>
            <a:r>
              <a:rPr lang="en-AU" sz="1600" dirty="0" err="1">
                <a:solidFill>
                  <a:srgbClr val="0000FF"/>
                </a:solidFill>
                <a:latin typeface="Consolas" panose="020B0609020204030204" pitchFamily="49" charset="0"/>
              </a:rPr>
              <a:t>CheckoutController</a:t>
            </a:r>
            <a:r>
              <a:rPr lang="en-AU" sz="1600" dirty="0">
                <a:solidFill>
                  <a:srgbClr val="000000"/>
                </a:solidFill>
                <a:latin typeface="Consolas" panose="020B0609020204030204" pitchFamily="49" charset="0"/>
              </a:rPr>
              <a:t>&gt;</a:t>
            </a:r>
          </a:p>
          <a:p>
            <a:r>
              <a:rPr lang="en-AU" sz="1600" dirty="0">
                <a:solidFill>
                  <a:srgbClr val="000000"/>
                </a:solidFill>
                <a:latin typeface="Consolas" panose="020B0609020204030204" pitchFamily="49" charset="0"/>
              </a:rPr>
              <a:t>{</a:t>
            </a:r>
          </a:p>
          <a:p>
            <a:r>
              <a:rPr lang="en-AU" sz="1600" dirty="0">
                <a:solidFill>
                  <a:srgbClr val="0000FF"/>
                </a:solidFill>
                <a:latin typeface="Consolas" panose="020B0609020204030204" pitchFamily="49" charset="0"/>
              </a:rPr>
              <a:t>    public</a:t>
            </a:r>
            <a:r>
              <a:rPr lang="en-AU" sz="1600" dirty="0">
                <a:solidFill>
                  <a:srgbClr val="000000"/>
                </a:solidFill>
                <a:latin typeface="Consolas" panose="020B0609020204030204" pitchFamily="49" charset="0"/>
              </a:rPr>
              <a:t> </a:t>
            </a:r>
            <a:r>
              <a:rPr lang="en-AU" sz="1600" dirty="0">
                <a:solidFill>
                  <a:srgbClr val="0000FF"/>
                </a:solidFill>
                <a:latin typeface="Consolas" panose="020B0609020204030204" pitchFamily="49" charset="0"/>
              </a:rPr>
              <a:t>void</a:t>
            </a:r>
            <a:r>
              <a:rPr lang="en-AU" sz="1600" dirty="0">
                <a:solidFill>
                  <a:srgbClr val="000000"/>
                </a:solidFill>
                <a:latin typeface="Consolas" panose="020B0609020204030204" pitchFamily="49" charset="0"/>
              </a:rPr>
              <a:t> GivenUserHasAddedNBNVoipAndInternationalCallsBonusOptionsToTheirCart()</a:t>
            </a:r>
          </a:p>
          <a:p>
            <a:r>
              <a:rPr lang="en-AU" sz="1600" dirty="0">
                <a:solidFill>
                  <a:srgbClr val="000000"/>
                </a:solidFill>
                <a:latin typeface="Consolas" panose="020B0609020204030204" pitchFamily="49" charset="0"/>
              </a:rPr>
              <a:t>    {</a:t>
            </a:r>
          </a:p>
          <a:p>
            <a:r>
              <a:rPr lang="en-AU" sz="1600" dirty="0">
                <a:solidFill>
                  <a:srgbClr val="0000FF"/>
                </a:solidFill>
                <a:latin typeface="Consolas" panose="020B0609020204030204" pitchFamily="49" charset="0"/>
              </a:rPr>
              <a:t>        </a:t>
            </a:r>
            <a:r>
              <a:rPr lang="en-AU" sz="1600" dirty="0" err="1">
                <a:solidFill>
                  <a:srgbClr val="0000FF"/>
                </a:solidFill>
                <a:latin typeface="Consolas" panose="020B0609020204030204" pitchFamily="49" charset="0"/>
              </a:rPr>
              <a:t>var</a:t>
            </a:r>
            <a:r>
              <a:rPr lang="en-AU" sz="1600" dirty="0">
                <a:solidFill>
                  <a:srgbClr val="000000"/>
                </a:solidFill>
                <a:latin typeface="Consolas" panose="020B0609020204030204" pitchFamily="49" charset="0"/>
              </a:rPr>
              <a:t> session = </a:t>
            </a:r>
            <a:r>
              <a:rPr lang="en-AU" sz="1600" dirty="0" err="1">
                <a:solidFill>
                  <a:srgbClr val="000000"/>
                </a:solidFill>
                <a:latin typeface="Consolas" panose="020B0609020204030204" pitchFamily="49" charset="0"/>
              </a:rPr>
              <a:t>ObjectMother.Sessions.Default</a:t>
            </a:r>
            <a:r>
              <a:rPr lang="en-AU" sz="1600" dirty="0">
                <a:solidFill>
                  <a:srgbClr val="000000"/>
                </a:solidFill>
                <a:latin typeface="Consolas" panose="020B0609020204030204" pitchFamily="49" charset="0"/>
              </a:rPr>
              <a:t>;</a:t>
            </a:r>
          </a:p>
          <a:p>
            <a:r>
              <a:rPr lang="en-AU" sz="1600" dirty="0">
                <a:solidFill>
                  <a:srgbClr val="000000"/>
                </a:solidFill>
                <a:latin typeface="Consolas" panose="020B0609020204030204" pitchFamily="49" charset="0"/>
              </a:rPr>
              <a:t>        </a:t>
            </a:r>
            <a:r>
              <a:rPr lang="en-AU" sz="1600" dirty="0" err="1">
                <a:solidFill>
                  <a:srgbClr val="000000"/>
                </a:solidFill>
                <a:latin typeface="Consolas" panose="020B0609020204030204" pitchFamily="49" charset="0"/>
              </a:rPr>
              <a:t>session.AddToCart</a:t>
            </a:r>
            <a:r>
              <a:rPr lang="en-AU" sz="1600" dirty="0">
                <a:solidFill>
                  <a:srgbClr val="000000"/>
                </a:solidFill>
                <a:latin typeface="Consolas" panose="020B0609020204030204" pitchFamily="49" charset="0"/>
              </a:rPr>
              <a:t>(</a:t>
            </a:r>
            <a:r>
              <a:rPr lang="en-AU" sz="1600" dirty="0" err="1">
                <a:solidFill>
                  <a:srgbClr val="000000"/>
                </a:solidFill>
                <a:latin typeface="Consolas" panose="020B0609020204030204" pitchFamily="49" charset="0"/>
              </a:rPr>
              <a:t>ObjectMother.Products.NBN</a:t>
            </a:r>
            <a:r>
              <a:rPr lang="en-AU" sz="1600" dirty="0">
                <a:solidFill>
                  <a:srgbClr val="000000"/>
                </a:solidFill>
                <a:latin typeface="Consolas" panose="020B0609020204030204" pitchFamily="49" charset="0"/>
              </a:rPr>
              <a:t>);</a:t>
            </a:r>
          </a:p>
          <a:p>
            <a:r>
              <a:rPr lang="en-AU" sz="1600" dirty="0">
                <a:solidFill>
                  <a:srgbClr val="000000"/>
                </a:solidFill>
                <a:latin typeface="Consolas" panose="020B0609020204030204" pitchFamily="49" charset="0"/>
              </a:rPr>
              <a:t>        </a:t>
            </a:r>
            <a:r>
              <a:rPr lang="en-AU" sz="1600" dirty="0" err="1">
                <a:solidFill>
                  <a:srgbClr val="000000"/>
                </a:solidFill>
                <a:latin typeface="Consolas" panose="020B0609020204030204" pitchFamily="49" charset="0"/>
              </a:rPr>
              <a:t>session.AddToCart</a:t>
            </a:r>
            <a:r>
              <a:rPr lang="en-AU" sz="1600" dirty="0">
                <a:solidFill>
                  <a:srgbClr val="000000"/>
                </a:solidFill>
                <a:latin typeface="Consolas" panose="020B0609020204030204" pitchFamily="49" charset="0"/>
              </a:rPr>
              <a:t>(</a:t>
            </a:r>
            <a:r>
              <a:rPr lang="en-AU" sz="1600" dirty="0" err="1">
                <a:solidFill>
                  <a:srgbClr val="000000"/>
                </a:solidFill>
                <a:latin typeface="Consolas" panose="020B0609020204030204" pitchFamily="49" charset="0"/>
              </a:rPr>
              <a:t>ObjectMother.Products.Voip</a:t>
            </a:r>
            <a:r>
              <a:rPr lang="en-AU" sz="1600" dirty="0">
                <a:solidFill>
                  <a:srgbClr val="000000"/>
                </a:solidFill>
                <a:latin typeface="Consolas" panose="020B0609020204030204" pitchFamily="49" charset="0"/>
              </a:rPr>
              <a:t>);</a:t>
            </a:r>
          </a:p>
          <a:p>
            <a:r>
              <a:rPr lang="en-AU" sz="1600" dirty="0">
                <a:solidFill>
                  <a:srgbClr val="000000"/>
                </a:solidFill>
                <a:latin typeface="Consolas" panose="020B0609020204030204" pitchFamily="49" charset="0"/>
              </a:rPr>
              <a:t>        </a:t>
            </a:r>
            <a:r>
              <a:rPr lang="en-AU" sz="1600" dirty="0" err="1">
                <a:solidFill>
                  <a:srgbClr val="000000"/>
                </a:solidFill>
                <a:latin typeface="Consolas" panose="020B0609020204030204" pitchFamily="49" charset="0"/>
              </a:rPr>
              <a:t>session.AddToCart</a:t>
            </a:r>
            <a:r>
              <a:rPr lang="en-AU" sz="1600" dirty="0">
                <a:solidFill>
                  <a:srgbClr val="000000"/>
                </a:solidFill>
                <a:latin typeface="Consolas" panose="020B0609020204030204" pitchFamily="49" charset="0"/>
              </a:rPr>
              <a:t>(</a:t>
            </a:r>
            <a:r>
              <a:rPr lang="en-AU" sz="1600" dirty="0" err="1">
                <a:solidFill>
                  <a:srgbClr val="000000"/>
                </a:solidFill>
                <a:latin typeface="Consolas" panose="020B0609020204030204" pitchFamily="49" charset="0"/>
              </a:rPr>
              <a:t>ObjectMother.Products.InternationalCallsBonusOption</a:t>
            </a:r>
            <a:r>
              <a:rPr lang="en-AU" sz="1600" dirty="0">
                <a:solidFill>
                  <a:srgbClr val="000000"/>
                </a:solidFill>
                <a:latin typeface="Consolas" panose="020B0609020204030204" pitchFamily="49" charset="0"/>
              </a:rPr>
              <a:t>);</a:t>
            </a:r>
          </a:p>
          <a:p>
            <a:r>
              <a:rPr lang="en-AU" sz="1600" dirty="0">
                <a:solidFill>
                  <a:srgbClr val="000000"/>
                </a:solidFill>
                <a:latin typeface="Consolas" panose="020B0609020204030204" pitchFamily="49" charset="0"/>
              </a:rPr>
              <a:t>        </a:t>
            </a:r>
            <a:r>
              <a:rPr lang="en-AU" sz="1600" dirty="0" err="1">
                <a:solidFill>
                  <a:srgbClr val="000000"/>
                </a:solidFill>
                <a:latin typeface="Consolas" panose="020B0609020204030204" pitchFamily="49" charset="0"/>
              </a:rPr>
              <a:t>SeedContext.Save</a:t>
            </a:r>
            <a:r>
              <a:rPr lang="en-AU" sz="1600" dirty="0">
                <a:solidFill>
                  <a:srgbClr val="000000"/>
                </a:solidFill>
                <a:latin typeface="Consolas" panose="020B0609020204030204" pitchFamily="49" charset="0"/>
              </a:rPr>
              <a:t>(session);</a:t>
            </a:r>
          </a:p>
          <a:p>
            <a:r>
              <a:rPr lang="en-AU" sz="1600" dirty="0">
                <a:solidFill>
                  <a:srgbClr val="000000"/>
                </a:solidFill>
                <a:latin typeface="Consolas" panose="020B0609020204030204" pitchFamily="49" charset="0"/>
              </a:rPr>
              <a:t>    }</a:t>
            </a:r>
          </a:p>
          <a:p>
            <a:br>
              <a:rPr lang="en-AU" sz="1600" dirty="0">
                <a:solidFill>
                  <a:srgbClr val="000000"/>
                </a:solidFill>
                <a:latin typeface="Consolas" panose="020B0609020204030204" pitchFamily="49" charset="0"/>
              </a:rPr>
            </a:br>
            <a:r>
              <a:rPr lang="en-AU" sz="1600" dirty="0">
                <a:solidFill>
                  <a:srgbClr val="000000"/>
                </a:solidFill>
                <a:latin typeface="Consolas" panose="020B0609020204030204" pitchFamily="49" charset="0"/>
              </a:rPr>
              <a:t>    </a:t>
            </a:r>
            <a:r>
              <a:rPr lang="en-AU" sz="1600" dirty="0">
                <a:solidFill>
                  <a:srgbClr val="0000FF"/>
                </a:solidFill>
                <a:latin typeface="Consolas" panose="020B0609020204030204" pitchFamily="49" charset="0"/>
              </a:rPr>
              <a:t>public</a:t>
            </a:r>
            <a:r>
              <a:rPr lang="en-AU" sz="1600" dirty="0">
                <a:solidFill>
                  <a:srgbClr val="000000"/>
                </a:solidFill>
                <a:latin typeface="Consolas" panose="020B0609020204030204" pitchFamily="49" charset="0"/>
              </a:rPr>
              <a:t> </a:t>
            </a:r>
            <a:r>
              <a:rPr lang="en-AU" sz="1600" dirty="0">
                <a:solidFill>
                  <a:srgbClr val="0000FF"/>
                </a:solidFill>
                <a:latin typeface="Consolas" panose="020B0609020204030204" pitchFamily="49" charset="0"/>
              </a:rPr>
              <a:t>void</a:t>
            </a:r>
            <a:r>
              <a:rPr lang="en-AU" sz="1600" dirty="0">
                <a:solidFill>
                  <a:srgbClr val="000000"/>
                </a:solidFill>
                <a:latin typeface="Consolas" panose="020B0609020204030204" pitchFamily="49" charset="0"/>
              </a:rPr>
              <a:t> </a:t>
            </a:r>
            <a:r>
              <a:rPr lang="en-AU" sz="1600" dirty="0" err="1">
                <a:solidFill>
                  <a:srgbClr val="000000"/>
                </a:solidFill>
                <a:latin typeface="Consolas" panose="020B0609020204030204" pitchFamily="49" charset="0"/>
              </a:rPr>
              <a:t>WhenTheUserChecksOutTheirCart</a:t>
            </a:r>
            <a:r>
              <a:rPr lang="en-AU" sz="1600" dirty="0">
                <a:solidFill>
                  <a:srgbClr val="000000"/>
                </a:solidFill>
                <a:latin typeface="Consolas" panose="020B0609020204030204" pitchFamily="49" charset="0"/>
              </a:rPr>
              <a:t>()</a:t>
            </a:r>
          </a:p>
          <a:p>
            <a:r>
              <a:rPr lang="en-AU" sz="1600" dirty="0">
                <a:solidFill>
                  <a:srgbClr val="000000"/>
                </a:solidFill>
                <a:latin typeface="Consolas" panose="020B0609020204030204" pitchFamily="49" charset="0"/>
              </a:rPr>
              <a:t>    {</a:t>
            </a:r>
          </a:p>
          <a:p>
            <a:r>
              <a:rPr lang="en-AU" sz="1600" dirty="0">
                <a:solidFill>
                  <a:srgbClr val="000000"/>
                </a:solidFill>
                <a:latin typeface="Consolas" panose="020B0609020204030204" pitchFamily="49" charset="0"/>
              </a:rPr>
              <a:t>        </a:t>
            </a:r>
            <a:r>
              <a:rPr lang="en-AU" sz="1600" dirty="0" err="1">
                <a:solidFill>
                  <a:srgbClr val="000000"/>
                </a:solidFill>
                <a:latin typeface="Consolas" panose="020B0609020204030204" pitchFamily="49" charset="0"/>
              </a:rPr>
              <a:t>ExecuteControllerAction</a:t>
            </a:r>
            <a:r>
              <a:rPr lang="en-AU" sz="1600" dirty="0">
                <a:solidFill>
                  <a:srgbClr val="000000"/>
                </a:solidFill>
                <a:latin typeface="Consolas" panose="020B0609020204030204" pitchFamily="49" charset="0"/>
              </a:rPr>
              <a:t>(c =&gt; </a:t>
            </a:r>
            <a:r>
              <a:rPr lang="en-AU" sz="1600" dirty="0" err="1">
                <a:solidFill>
                  <a:srgbClr val="000000"/>
                </a:solidFill>
                <a:latin typeface="Consolas" panose="020B0609020204030204" pitchFamily="49" charset="0"/>
              </a:rPr>
              <a:t>c.Index</a:t>
            </a:r>
            <a:r>
              <a:rPr lang="en-AU" sz="1600" dirty="0">
                <a:solidFill>
                  <a:srgbClr val="000000"/>
                </a:solidFill>
                <a:latin typeface="Consolas" panose="020B0609020204030204" pitchFamily="49" charset="0"/>
              </a:rPr>
              <a:t>(Builder&lt;</a:t>
            </a:r>
            <a:r>
              <a:rPr lang="en-AU" sz="1600" dirty="0" err="1">
                <a:solidFill>
                  <a:srgbClr val="0000FF"/>
                </a:solidFill>
                <a:latin typeface="Consolas" panose="020B0609020204030204" pitchFamily="49" charset="0"/>
              </a:rPr>
              <a:t>CheckoutViewModel</a:t>
            </a:r>
            <a:r>
              <a:rPr lang="en-AU" sz="1600" dirty="0">
                <a:solidFill>
                  <a:srgbClr val="000000"/>
                </a:solidFill>
                <a:latin typeface="Consolas" panose="020B0609020204030204" pitchFamily="49" charset="0"/>
              </a:rPr>
              <a:t>&gt;.Build()))</a:t>
            </a:r>
          </a:p>
          <a:p>
            <a:r>
              <a:rPr lang="en-AU" sz="1600" dirty="0">
                <a:solidFill>
                  <a:srgbClr val="000000"/>
                </a:solidFill>
                <a:latin typeface="Consolas" panose="020B0609020204030204" pitchFamily="49" charset="0"/>
              </a:rPr>
              <a:t>    }</a:t>
            </a:r>
          </a:p>
          <a:p>
            <a:br>
              <a:rPr lang="en-AU" sz="1600" dirty="0">
                <a:solidFill>
                  <a:srgbClr val="000000"/>
                </a:solidFill>
                <a:latin typeface="Consolas" panose="020B0609020204030204" pitchFamily="49" charset="0"/>
              </a:rPr>
            </a:br>
            <a:r>
              <a:rPr lang="en-AU" sz="1600" dirty="0">
                <a:solidFill>
                  <a:srgbClr val="000000"/>
                </a:solidFill>
                <a:latin typeface="Consolas" panose="020B0609020204030204" pitchFamily="49" charset="0"/>
              </a:rPr>
              <a:t>    </a:t>
            </a:r>
            <a:r>
              <a:rPr lang="en-AU" sz="1600" dirty="0">
                <a:solidFill>
                  <a:srgbClr val="0000FF"/>
                </a:solidFill>
                <a:latin typeface="Consolas" panose="020B0609020204030204" pitchFamily="49" charset="0"/>
              </a:rPr>
              <a:t>public</a:t>
            </a:r>
            <a:r>
              <a:rPr lang="en-AU" sz="1600" dirty="0">
                <a:solidFill>
                  <a:srgbClr val="000000"/>
                </a:solidFill>
                <a:latin typeface="Consolas" panose="020B0609020204030204" pitchFamily="49" charset="0"/>
              </a:rPr>
              <a:t> </a:t>
            </a:r>
            <a:r>
              <a:rPr lang="en-AU" sz="1600" dirty="0">
                <a:solidFill>
                  <a:srgbClr val="0000FF"/>
                </a:solidFill>
                <a:latin typeface="Consolas" panose="020B0609020204030204" pitchFamily="49" charset="0"/>
              </a:rPr>
              <a:t>void</a:t>
            </a:r>
            <a:r>
              <a:rPr lang="en-AU" sz="1600" dirty="0">
                <a:solidFill>
                  <a:srgbClr val="000000"/>
                </a:solidFill>
                <a:latin typeface="Consolas" panose="020B0609020204030204" pitchFamily="49" charset="0"/>
              </a:rPr>
              <a:t> </a:t>
            </a:r>
            <a:r>
              <a:rPr lang="en-AU" sz="1600" dirty="0" err="1">
                <a:solidFill>
                  <a:srgbClr val="000000"/>
                </a:solidFill>
                <a:latin typeface="Consolas" panose="020B0609020204030204" pitchFamily="49" charset="0"/>
              </a:rPr>
              <a:t>ThenSendRequestToTheProvisioningSystem</a:t>
            </a:r>
            <a:r>
              <a:rPr lang="en-AU" sz="1600" dirty="0">
                <a:solidFill>
                  <a:srgbClr val="000000"/>
                </a:solidFill>
                <a:latin typeface="Consolas" panose="020B0609020204030204" pitchFamily="49" charset="0"/>
              </a:rPr>
              <a:t>()</a:t>
            </a:r>
          </a:p>
          <a:p>
            <a:r>
              <a:rPr lang="en-AU" sz="1600" dirty="0">
                <a:solidFill>
                  <a:srgbClr val="000000"/>
                </a:solidFill>
                <a:latin typeface="Consolas" panose="020B0609020204030204" pitchFamily="49" charset="0"/>
              </a:rPr>
              <a:t>    {</a:t>
            </a:r>
          </a:p>
          <a:p>
            <a:r>
              <a:rPr lang="en-AU" sz="1600" dirty="0">
                <a:solidFill>
                  <a:srgbClr val="0000FF"/>
                </a:solidFill>
                <a:latin typeface="Consolas" panose="020B0609020204030204" pitchFamily="49" charset="0"/>
              </a:rPr>
              <a:t>        </a:t>
            </a:r>
            <a:r>
              <a:rPr lang="en-AU" sz="1600" dirty="0" err="1">
                <a:solidFill>
                  <a:srgbClr val="0000FF"/>
                </a:solidFill>
                <a:latin typeface="Consolas" panose="020B0609020204030204" pitchFamily="49" charset="0"/>
              </a:rPr>
              <a:t>var</a:t>
            </a:r>
            <a:r>
              <a:rPr lang="en-AU" sz="1600" dirty="0">
                <a:solidFill>
                  <a:srgbClr val="000000"/>
                </a:solidFill>
                <a:latin typeface="Consolas" panose="020B0609020204030204" pitchFamily="49" charset="0"/>
              </a:rPr>
              <a:t> request = Resolve&lt;</a:t>
            </a:r>
            <a:r>
              <a:rPr lang="en-AU" sz="1600" dirty="0" err="1">
                <a:solidFill>
                  <a:srgbClr val="0000FF"/>
                </a:solidFill>
                <a:latin typeface="Consolas" panose="020B0609020204030204" pitchFamily="49" charset="0"/>
              </a:rPr>
              <a:t>MockProvisioningSystem</a:t>
            </a:r>
            <a:r>
              <a:rPr lang="en-AU" sz="1600" dirty="0">
                <a:solidFill>
                  <a:srgbClr val="000000"/>
                </a:solidFill>
                <a:latin typeface="Consolas" panose="020B0609020204030204" pitchFamily="49" charset="0"/>
              </a:rPr>
              <a:t>&gt;().</a:t>
            </a:r>
            <a:r>
              <a:rPr lang="en-AU" sz="1600" dirty="0" err="1">
                <a:solidFill>
                  <a:srgbClr val="000000"/>
                </a:solidFill>
                <a:latin typeface="Consolas" panose="020B0609020204030204" pitchFamily="49" charset="0"/>
              </a:rPr>
              <a:t>Requests.Single</a:t>
            </a:r>
            <a:r>
              <a:rPr lang="en-AU" sz="1600" dirty="0">
                <a:solidFill>
                  <a:srgbClr val="000000"/>
                </a:solidFill>
                <a:latin typeface="Consolas" panose="020B0609020204030204" pitchFamily="49" charset="0"/>
              </a:rPr>
              <a:t>();</a:t>
            </a:r>
          </a:p>
          <a:p>
            <a:r>
              <a:rPr lang="en-AU" sz="1600" dirty="0">
                <a:solidFill>
                  <a:srgbClr val="000000"/>
                </a:solidFill>
                <a:latin typeface="Consolas" panose="020B0609020204030204" pitchFamily="49" charset="0"/>
              </a:rPr>
              <a:t>        </a:t>
            </a:r>
            <a:r>
              <a:rPr lang="en-AU" sz="1600" dirty="0" err="1">
                <a:solidFill>
                  <a:srgbClr val="000000"/>
                </a:solidFill>
                <a:latin typeface="Consolas" panose="020B0609020204030204" pitchFamily="49" charset="0"/>
              </a:rPr>
              <a:t>request.ShouldMatchApproved</a:t>
            </a:r>
            <a:r>
              <a:rPr lang="en-AU" sz="1600" dirty="0">
                <a:solidFill>
                  <a:srgbClr val="000000"/>
                </a:solidFill>
                <a:latin typeface="Consolas" panose="020B0609020204030204" pitchFamily="49" charset="0"/>
              </a:rPr>
              <a:t>();</a:t>
            </a:r>
          </a:p>
          <a:p>
            <a:r>
              <a:rPr lang="en-AU" sz="1600" dirty="0">
                <a:solidFill>
                  <a:srgbClr val="000000"/>
                </a:solidFill>
                <a:latin typeface="Consolas" panose="020B0609020204030204" pitchFamily="49" charset="0"/>
              </a:rPr>
              <a:t>    }</a:t>
            </a:r>
          </a:p>
          <a:p>
            <a:r>
              <a:rPr lang="en-AU" sz="1600" dirty="0">
                <a:solidFill>
                  <a:srgbClr val="000000"/>
                </a:solidFill>
                <a:latin typeface="Consolas" panose="020B0609020204030204" pitchFamily="49" charset="0"/>
              </a:rPr>
              <a:t>}</a:t>
            </a:r>
            <a:endParaRPr lang="en-AU" sz="1600"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AE5F04E1-EF2C-49EB-8674-DC46F732616F}"/>
              </a:ext>
            </a:extLst>
          </p:cNvPr>
          <p:cNvSpPr/>
          <p:nvPr/>
        </p:nvSpPr>
        <p:spPr>
          <a:xfrm>
            <a:off x="1708150" y="5518150"/>
            <a:ext cx="3390900" cy="2667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0872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1B378D-051D-4DE4-B961-5B2F0BBE9037}"/>
              </a:ext>
            </a:extLst>
          </p:cNvPr>
          <p:cNvGrpSpPr/>
          <p:nvPr/>
        </p:nvGrpSpPr>
        <p:grpSpPr>
          <a:xfrm>
            <a:off x="768350" y="0"/>
            <a:ext cx="10807700" cy="6858000"/>
            <a:chOff x="768350" y="0"/>
            <a:chExt cx="10807700" cy="6858000"/>
          </a:xfrm>
        </p:grpSpPr>
        <p:sp>
          <p:nvSpPr>
            <p:cNvPr id="7" name="Rectangle 6">
              <a:extLst>
                <a:ext uri="{FF2B5EF4-FFF2-40B4-BE49-F238E27FC236}">
                  <a16:creationId xmlns:a16="http://schemas.microsoft.com/office/drawing/2014/main" id="{6315204C-EA73-447E-AF6D-2875CA02BB8D}"/>
                </a:ext>
              </a:extLst>
            </p:cNvPr>
            <p:cNvSpPr/>
            <p:nvPr/>
          </p:nvSpPr>
          <p:spPr>
            <a:xfrm>
              <a:off x="768350" y="0"/>
              <a:ext cx="10807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C71A3B7F-D0B8-4FAA-95C9-983ECDAA2923}"/>
                </a:ext>
              </a:extLst>
            </p:cNvPr>
            <p:cNvPicPr>
              <a:picLocks noChangeAspect="1"/>
            </p:cNvPicPr>
            <p:nvPr/>
          </p:nvPicPr>
          <p:blipFill>
            <a:blip r:embed="rId2"/>
            <a:stretch>
              <a:fillRect/>
            </a:stretch>
          </p:blipFill>
          <p:spPr>
            <a:xfrm>
              <a:off x="930970" y="0"/>
              <a:ext cx="10380859" cy="6858000"/>
            </a:xfrm>
            <a:prstGeom prst="rect">
              <a:avLst/>
            </a:prstGeom>
          </p:spPr>
        </p:pic>
      </p:grpSp>
    </p:spTree>
    <p:extLst>
      <p:ext uri="{BB962C8B-B14F-4D97-AF65-F5344CB8AC3E}">
        <p14:creationId xmlns:p14="http://schemas.microsoft.com/office/powerpoint/2010/main" val="232135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A5BD-055E-4843-B8ED-E9A530D3CEBC}"/>
              </a:ext>
            </a:extLst>
          </p:cNvPr>
          <p:cNvSpPr>
            <a:spLocks noGrp="1"/>
          </p:cNvSpPr>
          <p:nvPr>
            <p:ph type="title"/>
          </p:nvPr>
        </p:nvSpPr>
        <p:spPr/>
        <p:txBody>
          <a:bodyPr/>
          <a:lstStyle/>
          <a:p>
            <a:r>
              <a:rPr lang="en-AU" dirty="0"/>
              <a:t>Pragmatic testing</a:t>
            </a:r>
            <a:endParaRPr lang="en-GB" dirty="0"/>
          </a:p>
        </p:txBody>
      </p:sp>
      <p:sp>
        <p:nvSpPr>
          <p:cNvPr id="3" name="Text Placeholder 2">
            <a:extLst>
              <a:ext uri="{FF2B5EF4-FFF2-40B4-BE49-F238E27FC236}">
                <a16:creationId xmlns:a16="http://schemas.microsoft.com/office/drawing/2014/main" id="{F9891EEF-482A-4CF5-A608-8A9A58C98EE8}"/>
              </a:ext>
            </a:extLst>
          </p:cNvPr>
          <p:cNvSpPr>
            <a:spLocks noGrp="1"/>
          </p:cNvSpPr>
          <p:nvPr>
            <p:ph type="body" idx="1"/>
          </p:nvPr>
        </p:nvSpPr>
        <p:spPr/>
        <p:txBody>
          <a:bodyPr/>
          <a:lstStyle/>
          <a:p>
            <a:r>
              <a:rPr lang="en-AU" dirty="0"/>
              <a:t>Cool, we can now test behaviour, but how do we determine what/when to test?</a:t>
            </a:r>
            <a:endParaRPr lang="en-GB" dirty="0"/>
          </a:p>
        </p:txBody>
      </p:sp>
    </p:spTree>
    <p:extLst>
      <p:ext uri="{BB962C8B-B14F-4D97-AF65-F5344CB8AC3E}">
        <p14:creationId xmlns:p14="http://schemas.microsoft.com/office/powerpoint/2010/main" val="3843461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D30E-2E01-46F9-8ABB-FA52410ADA9F}"/>
              </a:ext>
            </a:extLst>
          </p:cNvPr>
          <p:cNvSpPr>
            <a:spLocks noGrp="1"/>
          </p:cNvSpPr>
          <p:nvPr>
            <p:ph type="title"/>
          </p:nvPr>
        </p:nvSpPr>
        <p:spPr/>
        <p:txBody>
          <a:bodyPr/>
          <a:lstStyle/>
          <a:p>
            <a:r>
              <a:rPr lang="en-AU" dirty="0"/>
              <a:t>Asking why we test…</a:t>
            </a:r>
          </a:p>
        </p:txBody>
      </p:sp>
      <p:sp>
        <p:nvSpPr>
          <p:cNvPr id="6" name="Content Placeholder 2">
            <a:extLst>
              <a:ext uri="{FF2B5EF4-FFF2-40B4-BE49-F238E27FC236}">
                <a16:creationId xmlns:a16="http://schemas.microsoft.com/office/drawing/2014/main" id="{FCF17A6C-FF93-43BF-A7CB-D3399D3259E6}"/>
              </a:ext>
            </a:extLst>
          </p:cNvPr>
          <p:cNvSpPr>
            <a:spLocks noGrp="1"/>
          </p:cNvSpPr>
          <p:nvPr>
            <p:ph idx="1"/>
          </p:nvPr>
        </p:nvSpPr>
        <p:spPr>
          <a:xfrm>
            <a:off x="1024128" y="2286000"/>
            <a:ext cx="9720073" cy="4023360"/>
          </a:xfrm>
          <a:noFill/>
        </p:spPr>
        <p:txBody>
          <a:bodyPr vert="horz" lIns="91440" tIns="45720" rIns="91440" bIns="45720" rtlCol="0" anchor="t">
            <a:normAutofit/>
          </a:bodyPr>
          <a:lstStyle/>
          <a:p>
            <a:pPr marL="0" indent="0">
              <a:buNone/>
            </a:pPr>
            <a:br>
              <a:rPr lang="en-US" dirty="0">
                <a:latin typeface="+mn-ea"/>
                <a:cs typeface="+mn-ea"/>
              </a:rPr>
            </a:br>
            <a:r>
              <a:rPr lang="en-AU" i="1" dirty="0">
                <a:solidFill>
                  <a:srgbClr val="000000"/>
                </a:solidFill>
              </a:rPr>
              <a:t>“The ultimate goal here is to ship code it’s not to write tests; tests are just a means to the end of shipping code.”</a:t>
            </a:r>
            <a:br>
              <a:rPr lang="en-AU" i="1" dirty="0">
                <a:solidFill>
                  <a:srgbClr val="000000"/>
                </a:solidFill>
              </a:rPr>
            </a:br>
            <a:br>
              <a:rPr lang="en-AU" i="1" dirty="0">
                <a:solidFill>
                  <a:srgbClr val="000000"/>
                </a:solidFill>
              </a:rPr>
            </a:br>
            <a:r>
              <a:rPr lang="en-AU" i="1" dirty="0">
                <a:solidFill>
                  <a:srgbClr val="000000"/>
                </a:solidFill>
              </a:rPr>
              <a:t>“I can have 100% code coverage and have </a:t>
            </a:r>
            <a:r>
              <a:rPr lang="en-AU" i="1" dirty="0" err="1">
                <a:solidFill>
                  <a:srgbClr val="000000"/>
                </a:solidFill>
              </a:rPr>
              <a:t>noone</a:t>
            </a:r>
            <a:r>
              <a:rPr lang="en-AU" i="1" dirty="0">
                <a:solidFill>
                  <a:srgbClr val="000000"/>
                </a:solidFill>
              </a:rPr>
              <a:t> use my product and I can have 0% code coverage and it’s a huge success; there is no correlation between the two things.”</a:t>
            </a:r>
            <a:endParaRPr lang="en-AU" dirty="0">
              <a:solidFill>
                <a:srgbClr val="000000"/>
              </a:solidFill>
            </a:endParaRPr>
          </a:p>
          <a:p>
            <a:pPr marL="0" indent="0">
              <a:buNone/>
            </a:pPr>
            <a:endParaRPr lang="en-AU" dirty="0">
              <a:solidFill>
                <a:srgbClr val="000000"/>
              </a:solidFill>
            </a:endParaRPr>
          </a:p>
          <a:p>
            <a:pPr marL="0" indent="0" algn="r">
              <a:buNone/>
            </a:pPr>
            <a:r>
              <a:rPr lang="en-AU" dirty="0">
                <a:solidFill>
                  <a:srgbClr val="000000"/>
                </a:solidFill>
              </a:rPr>
              <a:t>Jimmy </a:t>
            </a:r>
            <a:r>
              <a:rPr lang="en-AU" dirty="0" err="1">
                <a:solidFill>
                  <a:srgbClr val="000000"/>
                </a:solidFill>
              </a:rPr>
              <a:t>Bogard</a:t>
            </a:r>
            <a:r>
              <a:rPr lang="en-AU" dirty="0">
                <a:solidFill>
                  <a:srgbClr val="000000"/>
                </a:solidFill>
              </a:rPr>
              <a:t> - “Holistic Testing"</a:t>
            </a:r>
          </a:p>
          <a:p>
            <a:pPr marL="0" indent="0">
              <a:buNone/>
            </a:pPr>
            <a:endParaRPr lang="en-AU" dirty="0">
              <a:solidFill>
                <a:srgbClr val="000000"/>
              </a:solidFill>
            </a:endParaRPr>
          </a:p>
          <a:p>
            <a:pPr marL="0" indent="0">
              <a:buNone/>
            </a:pPr>
            <a:endParaRPr lang="en-AU" dirty="0"/>
          </a:p>
        </p:txBody>
      </p:sp>
    </p:spTree>
    <p:extLst>
      <p:ext uri="{BB962C8B-B14F-4D97-AF65-F5344CB8AC3E}">
        <p14:creationId xmlns:p14="http://schemas.microsoft.com/office/powerpoint/2010/main" val="298473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DD00FF-A29D-4C27-B53D-D9DFF5417AA4}"/>
              </a:ext>
            </a:extLst>
          </p:cNvPr>
          <p:cNvPicPr>
            <a:picLocks noChangeAspect="1"/>
          </p:cNvPicPr>
          <p:nvPr/>
        </p:nvPicPr>
        <p:blipFill>
          <a:blip r:embed="rId2"/>
          <a:stretch>
            <a:fillRect/>
          </a:stretch>
        </p:blipFill>
        <p:spPr>
          <a:xfrm>
            <a:off x="0" y="488118"/>
            <a:ext cx="12192000" cy="5881764"/>
          </a:xfrm>
          <a:prstGeom prst="rect">
            <a:avLst/>
          </a:prstGeom>
        </p:spPr>
      </p:pic>
      <p:sp>
        <p:nvSpPr>
          <p:cNvPr id="2" name="Title 1">
            <a:extLst>
              <a:ext uri="{FF2B5EF4-FFF2-40B4-BE49-F238E27FC236}">
                <a16:creationId xmlns:a16="http://schemas.microsoft.com/office/drawing/2014/main" id="{FD94B49F-9E03-45AE-AF6B-B27E761FA5FB}"/>
              </a:ext>
            </a:extLst>
          </p:cNvPr>
          <p:cNvSpPr>
            <a:spLocks noGrp="1"/>
          </p:cNvSpPr>
          <p:nvPr>
            <p:ph type="title"/>
          </p:nvPr>
        </p:nvSpPr>
        <p:spPr>
          <a:solidFill>
            <a:srgbClr val="FFFFFF">
              <a:alpha val="50196"/>
            </a:srgbClr>
          </a:solidFill>
        </p:spPr>
        <p:txBody>
          <a:bodyPr/>
          <a:lstStyle/>
          <a:p>
            <a:r>
              <a:rPr lang="en-AU" dirty="0"/>
              <a:t>Testing based on impact</a:t>
            </a:r>
          </a:p>
        </p:txBody>
      </p:sp>
    </p:spTree>
    <p:extLst>
      <p:ext uri="{BB962C8B-B14F-4D97-AF65-F5344CB8AC3E}">
        <p14:creationId xmlns:p14="http://schemas.microsoft.com/office/powerpoint/2010/main" val="2868755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D2D93B0-7FB2-4D85-ADC8-C83B868A94F7}"/>
              </a:ext>
            </a:extLst>
          </p:cNvPr>
          <p:cNvPicPr>
            <a:picLocks noChangeAspect="1"/>
          </p:cNvPicPr>
          <p:nvPr/>
        </p:nvPicPr>
        <p:blipFill>
          <a:blip r:embed="rId2">
            <a:extLst>
              <a:ext uri="{28A0092B-C50C-407E-A947-70E740481C1C}">
                <a14:useLocalDpi xmlns:a14="http://schemas.microsoft.com/office/drawing/2010/main" val="0"/>
              </a:ext>
            </a:extLst>
          </a:blip>
          <a:srcRect t="6068" b="6068"/>
          <a:stretch>
            <a:fillRect/>
          </a:stretch>
        </p:blipFill>
        <p:spPr>
          <a:xfrm>
            <a:off x="0" y="0"/>
            <a:ext cx="12192000" cy="6868134"/>
          </a:xfrm>
          <a:prstGeom prst="rect">
            <a:avLst/>
          </a:prstGeom>
        </p:spPr>
      </p:pic>
      <p:sp>
        <p:nvSpPr>
          <p:cNvPr id="2" name="Title 1">
            <a:extLst>
              <a:ext uri="{FF2B5EF4-FFF2-40B4-BE49-F238E27FC236}">
                <a16:creationId xmlns:a16="http://schemas.microsoft.com/office/drawing/2014/main" id="{DB93D30E-2E01-46F9-8ABB-FA52410ADA9F}"/>
              </a:ext>
            </a:extLst>
          </p:cNvPr>
          <p:cNvSpPr>
            <a:spLocks noGrp="1"/>
          </p:cNvSpPr>
          <p:nvPr>
            <p:ph type="title"/>
          </p:nvPr>
        </p:nvSpPr>
        <p:spPr>
          <a:solidFill>
            <a:srgbClr val="FFFFFF">
              <a:alpha val="50196"/>
            </a:srgbClr>
          </a:solidFill>
        </p:spPr>
        <p:txBody>
          <a:bodyPr/>
          <a:lstStyle/>
          <a:p>
            <a:r>
              <a:rPr lang="en-AU" dirty="0"/>
              <a:t>Speed vs confidence</a:t>
            </a:r>
          </a:p>
        </p:txBody>
      </p:sp>
      <p:sp>
        <p:nvSpPr>
          <p:cNvPr id="5" name="TextBox 4">
            <a:extLst>
              <a:ext uri="{FF2B5EF4-FFF2-40B4-BE49-F238E27FC236}">
                <a16:creationId xmlns:a16="http://schemas.microsoft.com/office/drawing/2014/main" id="{EDBC3112-30CB-4D0C-BEE5-F9B7B4548845}"/>
              </a:ext>
            </a:extLst>
          </p:cNvPr>
          <p:cNvSpPr txBox="1"/>
          <p:nvPr/>
        </p:nvSpPr>
        <p:spPr>
          <a:xfrm>
            <a:off x="5540102" y="4666630"/>
            <a:ext cx="500458" cy="938719"/>
          </a:xfrm>
          <a:prstGeom prst="rect">
            <a:avLst/>
          </a:prstGeom>
          <a:noFill/>
        </p:spPr>
        <p:txBody>
          <a:bodyPr wrap="none" rtlCol="0">
            <a:spAutoFit/>
          </a:bodyPr>
          <a:lstStyle/>
          <a:p>
            <a:r>
              <a:rPr lang="en-GB" sz="5500" dirty="0">
                <a:solidFill>
                  <a:srgbClr val="FF0000"/>
                </a:solidFill>
                <a:latin typeface="Segoe UI" panose="020B0502040204020203" pitchFamily="34" charset="0"/>
                <a:cs typeface="Segoe UI" panose="020B0502040204020203" pitchFamily="34" charset="0"/>
              </a:rPr>
              <a:t>?</a:t>
            </a:r>
            <a:endParaRPr lang="en-AU" sz="5500"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9373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8AEB33B-E69E-4003-8A90-1CC5303DA12B}"/>
              </a:ext>
            </a:extLst>
          </p:cNvPr>
          <p:cNvCxnSpPr/>
          <p:nvPr/>
        </p:nvCxnSpPr>
        <p:spPr>
          <a:xfrm>
            <a:off x="2782838" y="1333287"/>
            <a:ext cx="5616624" cy="3968715"/>
          </a:xfrm>
          <a:prstGeom prst="line">
            <a:avLst/>
          </a:prstGeom>
          <a:ln>
            <a:solidFill>
              <a:srgbClr val="E5007E"/>
            </a:solidFill>
          </a:ln>
        </p:spPr>
        <p:style>
          <a:lnRef idx="1">
            <a:schemeClr val="accent3"/>
          </a:lnRef>
          <a:fillRef idx="0">
            <a:schemeClr val="accent3"/>
          </a:fillRef>
          <a:effectRef idx="0">
            <a:schemeClr val="accent3"/>
          </a:effectRef>
          <a:fontRef idx="minor">
            <a:schemeClr val="tx1"/>
          </a:fontRef>
        </p:style>
      </p:cxnSp>
      <p:cxnSp>
        <p:nvCxnSpPr>
          <p:cNvPr id="3" name="Straight Arrow Connector 2">
            <a:extLst>
              <a:ext uri="{FF2B5EF4-FFF2-40B4-BE49-F238E27FC236}">
                <a16:creationId xmlns:a16="http://schemas.microsoft.com/office/drawing/2014/main" id="{D8641627-0205-46C7-894C-FCDEEC6D226A}"/>
              </a:ext>
            </a:extLst>
          </p:cNvPr>
          <p:cNvCxnSpPr/>
          <p:nvPr/>
        </p:nvCxnSpPr>
        <p:spPr>
          <a:xfrm flipV="1">
            <a:off x="2509964" y="1211833"/>
            <a:ext cx="0" cy="4248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E465C5D-6893-4B34-8747-085542CB41B0}"/>
              </a:ext>
            </a:extLst>
          </p:cNvPr>
          <p:cNvCxnSpPr/>
          <p:nvPr/>
        </p:nvCxnSpPr>
        <p:spPr>
          <a:xfrm>
            <a:off x="2494806" y="5446018"/>
            <a:ext cx="61596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9FF338-22E6-4C9F-B18B-F5B2574A20C4}"/>
              </a:ext>
            </a:extLst>
          </p:cNvPr>
          <p:cNvSpPr txBox="1"/>
          <p:nvPr/>
        </p:nvSpPr>
        <p:spPr>
          <a:xfrm>
            <a:off x="1270670" y="1125538"/>
            <a:ext cx="764953" cy="369332"/>
          </a:xfrm>
          <a:prstGeom prst="rect">
            <a:avLst/>
          </a:prstGeom>
          <a:noFill/>
        </p:spPr>
        <p:txBody>
          <a:bodyPr wrap="none" rtlCol="0">
            <a:spAutoFit/>
          </a:bodyPr>
          <a:lstStyle/>
          <a:p>
            <a:r>
              <a:rPr lang="en-AU" dirty="0">
                <a:solidFill>
                  <a:srgbClr val="E60D84"/>
                </a:solidFill>
                <a:latin typeface="SketchFlow Print" panose="02000000000000000000" pitchFamily="2" charset="0"/>
              </a:rPr>
              <a:t>Speed</a:t>
            </a:r>
          </a:p>
        </p:txBody>
      </p:sp>
      <p:sp>
        <p:nvSpPr>
          <p:cNvPr id="6" name="TextBox 5">
            <a:extLst>
              <a:ext uri="{FF2B5EF4-FFF2-40B4-BE49-F238E27FC236}">
                <a16:creationId xmlns:a16="http://schemas.microsoft.com/office/drawing/2014/main" id="{716508A3-B4CF-4EFD-BC8F-792030297E9C}"/>
              </a:ext>
            </a:extLst>
          </p:cNvPr>
          <p:cNvSpPr txBox="1"/>
          <p:nvPr/>
        </p:nvSpPr>
        <p:spPr>
          <a:xfrm>
            <a:off x="7103318" y="5590034"/>
            <a:ext cx="1632178" cy="415498"/>
          </a:xfrm>
          <a:prstGeom prst="rect">
            <a:avLst/>
          </a:prstGeom>
          <a:noFill/>
        </p:spPr>
        <p:txBody>
          <a:bodyPr wrap="none" rtlCol="0">
            <a:spAutoFit/>
          </a:bodyPr>
          <a:lstStyle/>
          <a:p>
            <a:r>
              <a:rPr lang="en-AU" dirty="0">
                <a:solidFill>
                  <a:srgbClr val="E5007E"/>
                </a:solidFill>
                <a:latin typeface="SketchFlow Print" panose="02000000000000000000" pitchFamily="2" charset="0"/>
              </a:rPr>
              <a:t>Confidence</a:t>
            </a:r>
          </a:p>
        </p:txBody>
      </p:sp>
      <p:sp>
        <p:nvSpPr>
          <p:cNvPr id="7" name="TextBox 6">
            <a:extLst>
              <a:ext uri="{FF2B5EF4-FFF2-40B4-BE49-F238E27FC236}">
                <a16:creationId xmlns:a16="http://schemas.microsoft.com/office/drawing/2014/main" id="{83D39A3B-4E25-44EF-A403-D9DC0288E301}"/>
              </a:ext>
            </a:extLst>
          </p:cNvPr>
          <p:cNvSpPr txBox="1"/>
          <p:nvPr/>
        </p:nvSpPr>
        <p:spPr>
          <a:xfrm>
            <a:off x="6527254" y="4094416"/>
            <a:ext cx="2986715" cy="415498"/>
          </a:xfrm>
          <a:prstGeom prst="rect">
            <a:avLst/>
          </a:prstGeom>
          <a:noFill/>
        </p:spPr>
        <p:txBody>
          <a:bodyPr wrap="none" rtlCol="0">
            <a:spAutoFit/>
          </a:bodyPr>
          <a:lstStyle/>
          <a:p>
            <a:r>
              <a:rPr lang="en-AU" dirty="0">
                <a:latin typeface="SketchFlow Print" panose="02000000000000000000" pitchFamily="2" charset="0"/>
              </a:rPr>
              <a:t>Automated UI testing</a:t>
            </a:r>
          </a:p>
        </p:txBody>
      </p:sp>
      <p:sp>
        <p:nvSpPr>
          <p:cNvPr id="8" name="TextBox 7">
            <a:extLst>
              <a:ext uri="{FF2B5EF4-FFF2-40B4-BE49-F238E27FC236}">
                <a16:creationId xmlns:a16="http://schemas.microsoft.com/office/drawing/2014/main" id="{B9E285C7-2E37-4C39-AB3E-BE360C230404}"/>
              </a:ext>
            </a:extLst>
          </p:cNvPr>
          <p:cNvSpPr txBox="1"/>
          <p:nvPr/>
        </p:nvSpPr>
        <p:spPr>
          <a:xfrm>
            <a:off x="7613233" y="4825773"/>
            <a:ext cx="2124299" cy="415498"/>
          </a:xfrm>
          <a:prstGeom prst="rect">
            <a:avLst/>
          </a:prstGeom>
          <a:noFill/>
        </p:spPr>
        <p:txBody>
          <a:bodyPr wrap="none" rtlCol="0">
            <a:spAutoFit/>
          </a:bodyPr>
          <a:lstStyle/>
          <a:p>
            <a:r>
              <a:rPr lang="en-AU" dirty="0">
                <a:latin typeface="SketchFlow Print" panose="02000000000000000000" pitchFamily="2" charset="0"/>
              </a:rPr>
              <a:t>Manual testing</a:t>
            </a:r>
          </a:p>
        </p:txBody>
      </p:sp>
      <p:sp>
        <p:nvSpPr>
          <p:cNvPr id="9" name="TextBox 8">
            <a:extLst>
              <a:ext uri="{FF2B5EF4-FFF2-40B4-BE49-F238E27FC236}">
                <a16:creationId xmlns:a16="http://schemas.microsoft.com/office/drawing/2014/main" id="{84D4A327-7FF9-4A99-8486-6C033446F7EB}"/>
              </a:ext>
            </a:extLst>
          </p:cNvPr>
          <p:cNvSpPr txBox="1"/>
          <p:nvPr/>
        </p:nvSpPr>
        <p:spPr>
          <a:xfrm>
            <a:off x="2638822" y="1211833"/>
            <a:ext cx="2184316" cy="369332"/>
          </a:xfrm>
          <a:prstGeom prst="rect">
            <a:avLst/>
          </a:prstGeom>
          <a:noFill/>
        </p:spPr>
        <p:txBody>
          <a:bodyPr wrap="none" rtlCol="0">
            <a:spAutoFit/>
          </a:bodyPr>
          <a:lstStyle/>
          <a:p>
            <a:r>
              <a:rPr lang="en-AU" dirty="0">
                <a:latin typeface="SketchFlow Print" panose="02000000000000000000" pitchFamily="2" charset="0"/>
              </a:rPr>
              <a:t>implementation tests</a:t>
            </a:r>
          </a:p>
        </p:txBody>
      </p:sp>
      <p:sp>
        <p:nvSpPr>
          <p:cNvPr id="10" name="TextBox 9">
            <a:extLst>
              <a:ext uri="{FF2B5EF4-FFF2-40B4-BE49-F238E27FC236}">
                <a16:creationId xmlns:a16="http://schemas.microsoft.com/office/drawing/2014/main" id="{7366C1F9-DC17-43BA-A625-37F9260E5C97}"/>
              </a:ext>
            </a:extLst>
          </p:cNvPr>
          <p:cNvSpPr txBox="1"/>
          <p:nvPr/>
        </p:nvSpPr>
        <p:spPr>
          <a:xfrm>
            <a:off x="3646934" y="2164488"/>
            <a:ext cx="2848857" cy="415498"/>
          </a:xfrm>
          <a:prstGeom prst="rect">
            <a:avLst/>
          </a:prstGeom>
          <a:noFill/>
        </p:spPr>
        <p:txBody>
          <a:bodyPr wrap="none" rtlCol="0">
            <a:spAutoFit/>
          </a:bodyPr>
          <a:lstStyle/>
          <a:p>
            <a:r>
              <a:rPr lang="en-AU" dirty="0">
                <a:latin typeface="SketchFlow Print" panose="02000000000000000000" pitchFamily="2" charset="0"/>
              </a:rPr>
              <a:t>real database calls</a:t>
            </a:r>
          </a:p>
        </p:txBody>
      </p:sp>
    </p:spTree>
    <p:extLst>
      <p:ext uri="{BB962C8B-B14F-4D97-AF65-F5344CB8AC3E}">
        <p14:creationId xmlns:p14="http://schemas.microsoft.com/office/powerpoint/2010/main" val="181864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5819F-8031-49CA-9EC9-F70DEDC0B6B7}"/>
              </a:ext>
            </a:extLst>
          </p:cNvPr>
          <p:cNvSpPr>
            <a:spLocks noGrp="1"/>
          </p:cNvSpPr>
          <p:nvPr>
            <p:ph type="title"/>
          </p:nvPr>
        </p:nvSpPr>
        <p:spPr/>
        <p:txBody>
          <a:bodyPr/>
          <a:lstStyle/>
          <a:p>
            <a:r>
              <a:rPr lang="en-AU" dirty="0"/>
              <a:t>Testing based on speed vs confidence</a:t>
            </a:r>
          </a:p>
        </p:txBody>
      </p:sp>
      <p:sp>
        <p:nvSpPr>
          <p:cNvPr id="3" name="Content Placeholder 2">
            <a:extLst>
              <a:ext uri="{FF2B5EF4-FFF2-40B4-BE49-F238E27FC236}">
                <a16:creationId xmlns:a16="http://schemas.microsoft.com/office/drawing/2014/main" id="{24EC44F4-EEEC-48A5-9E6B-4E4F2172512A}"/>
              </a:ext>
            </a:extLst>
          </p:cNvPr>
          <p:cNvSpPr>
            <a:spLocks noGrp="1"/>
          </p:cNvSpPr>
          <p:nvPr>
            <p:ph idx="1"/>
          </p:nvPr>
        </p:nvSpPr>
        <p:spPr/>
        <p:txBody>
          <a:bodyPr>
            <a:normAutofit/>
          </a:bodyPr>
          <a:lstStyle/>
          <a:p>
            <a:pPr algn="ctr"/>
            <a:r>
              <a:rPr lang="en-AU" dirty="0"/>
              <a:t>Minimum confidence level to deploy feature to prod is a key driver for release.</a:t>
            </a:r>
          </a:p>
          <a:p>
            <a:endParaRPr lang="en-AU" dirty="0"/>
          </a:p>
          <a:p>
            <a:pPr marL="742950" indent="-742950">
              <a:buFont typeface="+mj-lt"/>
              <a:buAutoNum type="arabicPeriod"/>
            </a:pPr>
            <a:r>
              <a:rPr lang="en-GB" sz="2400" dirty="0">
                <a:solidFill>
                  <a:srgbClr val="E5007E"/>
                </a:solidFill>
              </a:rPr>
              <a:t>Challenge</a:t>
            </a:r>
            <a:r>
              <a:rPr lang="en-GB" sz="2400" dirty="0"/>
              <a:t> yourself to set a </a:t>
            </a:r>
            <a:r>
              <a:rPr lang="en-GB" sz="1600" dirty="0"/>
              <a:t>minimum </a:t>
            </a:r>
            <a:r>
              <a:rPr lang="en-GB" sz="2400" dirty="0"/>
              <a:t>confidence level that is as </a:t>
            </a:r>
            <a:r>
              <a:rPr lang="en-GB" sz="1600" dirty="0"/>
              <a:t>low</a:t>
            </a:r>
            <a:r>
              <a:rPr lang="en-GB" sz="2400" dirty="0"/>
              <a:t> as possible</a:t>
            </a:r>
          </a:p>
          <a:p>
            <a:pPr marL="742950" indent="-742950">
              <a:buFont typeface="+mj-lt"/>
              <a:buAutoNum type="arabicPeriod"/>
            </a:pPr>
            <a:r>
              <a:rPr lang="en-GB" sz="2400" dirty="0"/>
              <a:t>Create</a:t>
            </a:r>
            <a:r>
              <a:rPr lang="en-GB" sz="2400" b="1" dirty="0"/>
              <a:t> </a:t>
            </a:r>
            <a:r>
              <a:rPr lang="en-GB" sz="2400" dirty="0"/>
              <a:t>a testing strategy that meets that confidence level as </a:t>
            </a:r>
            <a:r>
              <a:rPr lang="en-GB" sz="3600" i="1" dirty="0"/>
              <a:t>fast</a:t>
            </a:r>
            <a:r>
              <a:rPr lang="en-GB" sz="3600" dirty="0"/>
              <a:t> </a:t>
            </a:r>
            <a:r>
              <a:rPr lang="en-GB" sz="2400" dirty="0"/>
              <a:t>as possible</a:t>
            </a:r>
          </a:p>
          <a:p>
            <a:pPr marL="742950" indent="-742950">
              <a:buFont typeface="+mj-lt"/>
              <a:buAutoNum type="arabicPeriod"/>
            </a:pPr>
            <a:r>
              <a:rPr lang="en-GB" sz="2400" dirty="0"/>
              <a:t>Adjust the testing strategy over time based on observations (</a:t>
            </a:r>
            <a:r>
              <a:rPr lang="en-GB" dirty="0">
                <a:solidFill>
                  <a:srgbClr val="E5007E"/>
                </a:solidFill>
              </a:rPr>
              <a:t>inspect and adapt</a:t>
            </a:r>
            <a:r>
              <a:rPr lang="en-GB" sz="2400" dirty="0"/>
              <a:t>)</a:t>
            </a:r>
            <a:endParaRPr lang="en-AU" sz="2400" dirty="0"/>
          </a:p>
        </p:txBody>
      </p:sp>
      <p:sp>
        <p:nvSpPr>
          <p:cNvPr id="4" name="TextBox 3">
            <a:extLst>
              <a:ext uri="{FF2B5EF4-FFF2-40B4-BE49-F238E27FC236}">
                <a16:creationId xmlns:a16="http://schemas.microsoft.com/office/drawing/2014/main" id="{CA6AAC57-1CC1-4165-B33D-CAD8A8F43CCC}"/>
              </a:ext>
            </a:extLst>
          </p:cNvPr>
          <p:cNvSpPr txBox="1"/>
          <p:nvPr/>
        </p:nvSpPr>
        <p:spPr>
          <a:xfrm>
            <a:off x="1414686" y="3285452"/>
            <a:ext cx="9289032" cy="697130"/>
          </a:xfrm>
          <a:prstGeom prst="rect">
            <a:avLst/>
          </a:prstGeom>
          <a:solidFill>
            <a:srgbClr val="FFFFFF">
              <a:alpha val="89804"/>
            </a:srgbClr>
          </a:solidFill>
        </p:spPr>
        <p:txBody>
          <a:bodyPr wrap="square" rtlCol="0" anchor="t" anchorCtr="0">
            <a:noAutofit/>
          </a:bodyPr>
          <a:lstStyle/>
          <a:p>
            <a:pPr algn="ctr"/>
            <a:r>
              <a:rPr lang="en-US" sz="3200" dirty="0"/>
              <a:t>Business Decision</a:t>
            </a:r>
          </a:p>
        </p:txBody>
      </p:sp>
      <p:sp>
        <p:nvSpPr>
          <p:cNvPr id="5" name="TextBox 4">
            <a:extLst>
              <a:ext uri="{FF2B5EF4-FFF2-40B4-BE49-F238E27FC236}">
                <a16:creationId xmlns:a16="http://schemas.microsoft.com/office/drawing/2014/main" id="{C781B235-8F06-4540-84A0-DDD8BA66FA1B}"/>
              </a:ext>
            </a:extLst>
          </p:cNvPr>
          <p:cNvSpPr txBox="1"/>
          <p:nvPr/>
        </p:nvSpPr>
        <p:spPr>
          <a:xfrm>
            <a:off x="1414686" y="4165001"/>
            <a:ext cx="9289032" cy="774700"/>
          </a:xfrm>
          <a:prstGeom prst="rect">
            <a:avLst/>
          </a:prstGeom>
          <a:solidFill>
            <a:srgbClr val="FFFFFF">
              <a:alpha val="89804"/>
            </a:srgbClr>
          </a:solidFill>
        </p:spPr>
        <p:txBody>
          <a:bodyPr wrap="square" rtlCol="0" anchor="t" anchorCtr="0">
            <a:noAutofit/>
          </a:bodyPr>
          <a:lstStyle/>
          <a:p>
            <a:pPr algn="ctr"/>
            <a:r>
              <a:rPr lang="en-US" sz="3200" dirty="0"/>
              <a:t>Technical Decision</a:t>
            </a:r>
          </a:p>
        </p:txBody>
      </p:sp>
      <p:sp>
        <p:nvSpPr>
          <p:cNvPr id="6" name="TextBox 5">
            <a:extLst>
              <a:ext uri="{FF2B5EF4-FFF2-40B4-BE49-F238E27FC236}">
                <a16:creationId xmlns:a16="http://schemas.microsoft.com/office/drawing/2014/main" id="{D2EA08D0-5AB7-4F74-8F93-5C4CF6F044E2}"/>
              </a:ext>
            </a:extLst>
          </p:cNvPr>
          <p:cNvSpPr txBox="1"/>
          <p:nvPr/>
        </p:nvSpPr>
        <p:spPr>
          <a:xfrm>
            <a:off x="1414686" y="5111750"/>
            <a:ext cx="9289032" cy="774700"/>
          </a:xfrm>
          <a:prstGeom prst="rect">
            <a:avLst/>
          </a:prstGeom>
          <a:solidFill>
            <a:srgbClr val="FFFFFF">
              <a:alpha val="89804"/>
            </a:srgbClr>
          </a:solidFill>
        </p:spPr>
        <p:txBody>
          <a:bodyPr wrap="square" rtlCol="0" anchor="t" anchorCtr="0">
            <a:noAutofit/>
          </a:bodyPr>
          <a:lstStyle/>
          <a:p>
            <a:pPr algn="ctr"/>
            <a:r>
              <a:rPr lang="en-US" sz="3200" dirty="0"/>
              <a:t>Both</a:t>
            </a:r>
          </a:p>
        </p:txBody>
      </p:sp>
    </p:spTree>
    <p:extLst>
      <p:ext uri="{BB962C8B-B14F-4D97-AF65-F5344CB8AC3E}">
        <p14:creationId xmlns:p14="http://schemas.microsoft.com/office/powerpoint/2010/main" val="422150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038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A848F-57DC-484F-B4F4-298AC76E4B91}"/>
              </a:ext>
            </a:extLst>
          </p:cNvPr>
          <p:cNvSpPr>
            <a:spLocks noGrp="1"/>
          </p:cNvSpPr>
          <p:nvPr>
            <p:ph type="title"/>
          </p:nvPr>
        </p:nvSpPr>
        <p:spPr/>
        <p:txBody>
          <a:bodyPr>
            <a:normAutofit/>
          </a:bodyPr>
          <a:lstStyle/>
          <a:p>
            <a:r>
              <a:rPr lang="en-AU" dirty="0"/>
              <a:t>Key question…</a:t>
            </a:r>
          </a:p>
        </p:txBody>
      </p:sp>
      <p:sp>
        <p:nvSpPr>
          <p:cNvPr id="3" name="Content Placeholder 2">
            <a:extLst>
              <a:ext uri="{FF2B5EF4-FFF2-40B4-BE49-F238E27FC236}">
                <a16:creationId xmlns:a16="http://schemas.microsoft.com/office/drawing/2014/main" id="{58C38A23-772B-4BCA-8B0E-56C6D8908737}"/>
              </a:ext>
            </a:extLst>
          </p:cNvPr>
          <p:cNvSpPr>
            <a:spLocks noGrp="1"/>
          </p:cNvSpPr>
          <p:nvPr>
            <p:ph idx="1"/>
          </p:nvPr>
        </p:nvSpPr>
        <p:spPr/>
        <p:txBody>
          <a:bodyPr anchor="ctr">
            <a:normAutofit/>
          </a:bodyPr>
          <a:lstStyle/>
          <a:p>
            <a:pPr algn="ctr"/>
            <a:r>
              <a:rPr lang="en-AU" sz="6600" dirty="0"/>
              <a:t>How do you measure confidence level?</a:t>
            </a:r>
          </a:p>
        </p:txBody>
      </p:sp>
    </p:spTree>
    <p:extLst>
      <p:ext uri="{BB962C8B-B14F-4D97-AF65-F5344CB8AC3E}">
        <p14:creationId xmlns:p14="http://schemas.microsoft.com/office/powerpoint/2010/main" val="2242482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A71D-8744-4AF8-8F6E-562334991F5B}"/>
              </a:ext>
            </a:extLst>
          </p:cNvPr>
          <p:cNvSpPr>
            <a:spLocks noGrp="1"/>
          </p:cNvSpPr>
          <p:nvPr>
            <p:ph type="title"/>
          </p:nvPr>
        </p:nvSpPr>
        <p:spPr/>
        <p:txBody>
          <a:bodyPr/>
          <a:lstStyle/>
          <a:p>
            <a:r>
              <a:rPr lang="en-AU" dirty="0"/>
              <a:t>Risk-based Testing</a:t>
            </a:r>
          </a:p>
        </p:txBody>
      </p:sp>
      <p:sp>
        <p:nvSpPr>
          <p:cNvPr id="3" name="Content Placeholder 2">
            <a:extLst>
              <a:ext uri="{FF2B5EF4-FFF2-40B4-BE49-F238E27FC236}">
                <a16:creationId xmlns:a16="http://schemas.microsoft.com/office/drawing/2014/main" id="{84F74DCC-663D-4EAE-A8B1-57A7CB708644}"/>
              </a:ext>
            </a:extLst>
          </p:cNvPr>
          <p:cNvSpPr>
            <a:spLocks noGrp="1"/>
          </p:cNvSpPr>
          <p:nvPr>
            <p:ph idx="1"/>
          </p:nvPr>
        </p:nvSpPr>
        <p:spPr/>
        <p:txBody>
          <a:bodyPr>
            <a:normAutofit/>
          </a:bodyPr>
          <a:lstStyle/>
          <a:p>
            <a:r>
              <a:rPr lang="en-AU" sz="2400" dirty="0"/>
              <a:t>Introduce a </a:t>
            </a:r>
            <a:r>
              <a:rPr lang="en-AU" sz="2400" dirty="0">
                <a:solidFill>
                  <a:schemeClr val="accent1"/>
                </a:solidFill>
              </a:rPr>
              <a:t>risk-based model</a:t>
            </a:r>
            <a:r>
              <a:rPr lang="en-AU" sz="2400" dirty="0"/>
              <a:t> to classify your features and create a </a:t>
            </a:r>
            <a:r>
              <a:rPr lang="en-AU" sz="2400" dirty="0">
                <a:solidFill>
                  <a:srgbClr val="E60D84"/>
                </a:solidFill>
              </a:rPr>
              <a:t>common nomenclature</a:t>
            </a:r>
            <a:r>
              <a:rPr lang="en-AU" sz="2400" dirty="0"/>
              <a:t> between business and technical stakeholders.</a:t>
            </a:r>
          </a:p>
          <a:p>
            <a:r>
              <a:rPr lang="en-AU" sz="2400" dirty="0"/>
              <a:t>Track the risk rating per story in your task-tracking system.</a:t>
            </a:r>
          </a:p>
          <a:p>
            <a:r>
              <a:rPr lang="en-AU" sz="2400" dirty="0"/>
              <a:t>Create a clear way to determine a rating.</a:t>
            </a:r>
          </a:p>
        </p:txBody>
      </p:sp>
    </p:spTree>
    <p:extLst>
      <p:ext uri="{BB962C8B-B14F-4D97-AF65-F5344CB8AC3E}">
        <p14:creationId xmlns:p14="http://schemas.microsoft.com/office/powerpoint/2010/main" val="141148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afeworkpro.safeworkpro.com/site/img/14080697117271.png">
            <a:extLst>
              <a:ext uri="{FF2B5EF4-FFF2-40B4-BE49-F238E27FC236}">
                <a16:creationId xmlns:a16="http://schemas.microsoft.com/office/drawing/2014/main" id="{D587A4CA-8DA5-41EB-9FA7-507868D31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055266"/>
            <a:ext cx="9753600" cy="3819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F6A71D-8744-4AF8-8F6E-562334991F5B}"/>
              </a:ext>
            </a:extLst>
          </p:cNvPr>
          <p:cNvSpPr>
            <a:spLocks noGrp="1"/>
          </p:cNvSpPr>
          <p:nvPr>
            <p:ph type="title"/>
          </p:nvPr>
        </p:nvSpPr>
        <p:spPr/>
        <p:txBody>
          <a:bodyPr/>
          <a:lstStyle/>
          <a:p>
            <a:r>
              <a:rPr lang="en-AU" dirty="0"/>
              <a:t>Organisational risk matrix</a:t>
            </a:r>
          </a:p>
        </p:txBody>
      </p:sp>
      <p:sp>
        <p:nvSpPr>
          <p:cNvPr id="7" name="Rectangle 6">
            <a:extLst>
              <a:ext uri="{FF2B5EF4-FFF2-40B4-BE49-F238E27FC236}">
                <a16:creationId xmlns:a16="http://schemas.microsoft.com/office/drawing/2014/main" id="{76F8397C-1E33-43C0-A7EE-BBFB44C7A6CB}"/>
              </a:ext>
            </a:extLst>
          </p:cNvPr>
          <p:cNvSpPr/>
          <p:nvPr/>
        </p:nvSpPr>
        <p:spPr>
          <a:xfrm>
            <a:off x="1320098" y="5791727"/>
            <a:ext cx="8744607" cy="369332"/>
          </a:xfrm>
          <a:prstGeom prst="rect">
            <a:avLst/>
          </a:prstGeom>
        </p:spPr>
        <p:txBody>
          <a:bodyPr wrap="square">
            <a:spAutoFit/>
          </a:bodyPr>
          <a:lstStyle/>
          <a:p>
            <a:r>
              <a:rPr lang="en-GB" dirty="0"/>
              <a:t>https://safeworkpro.safeworkpro.com/risk-assessment/an-example-of-risk-assessment-matrix</a:t>
            </a:r>
          </a:p>
        </p:txBody>
      </p:sp>
    </p:spTree>
    <p:extLst>
      <p:ext uri="{BB962C8B-B14F-4D97-AF65-F5344CB8AC3E}">
        <p14:creationId xmlns:p14="http://schemas.microsoft.com/office/powerpoint/2010/main" val="3520692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A71D-8744-4AF8-8F6E-562334991F5B}"/>
              </a:ext>
            </a:extLst>
          </p:cNvPr>
          <p:cNvSpPr>
            <a:spLocks noGrp="1"/>
          </p:cNvSpPr>
          <p:nvPr>
            <p:ph type="title"/>
          </p:nvPr>
        </p:nvSpPr>
        <p:spPr/>
        <p:txBody>
          <a:bodyPr/>
          <a:lstStyle/>
          <a:p>
            <a:r>
              <a:rPr lang="en-AU" dirty="0"/>
              <a:t>Risk-based Testing strategy</a:t>
            </a:r>
          </a:p>
        </p:txBody>
      </p:sp>
      <p:graphicFrame>
        <p:nvGraphicFramePr>
          <p:cNvPr id="4" name="Table 3">
            <a:extLst>
              <a:ext uri="{FF2B5EF4-FFF2-40B4-BE49-F238E27FC236}">
                <a16:creationId xmlns:a16="http://schemas.microsoft.com/office/drawing/2014/main" id="{1A4078B6-3D04-4DA6-AC26-F378466FA2D7}"/>
              </a:ext>
            </a:extLst>
          </p:cNvPr>
          <p:cNvGraphicFramePr>
            <a:graphicFrameLocks noGrp="1"/>
          </p:cNvGraphicFramePr>
          <p:nvPr>
            <p:extLst>
              <p:ext uri="{D42A27DB-BD31-4B8C-83A1-F6EECF244321}">
                <p14:modId xmlns:p14="http://schemas.microsoft.com/office/powerpoint/2010/main" val="869970271"/>
              </p:ext>
            </p:extLst>
          </p:nvPr>
        </p:nvGraphicFramePr>
        <p:xfrm>
          <a:off x="962168" y="3013665"/>
          <a:ext cx="9843992" cy="2219960"/>
        </p:xfrm>
        <a:graphic>
          <a:graphicData uri="http://schemas.openxmlformats.org/drawingml/2006/table">
            <a:tbl>
              <a:tblPr firstRow="1" firstCol="1" bandRow="1">
                <a:tableStyleId>{5C22544A-7EE6-4342-B048-85BDC9FD1C3A}</a:tableStyleId>
              </a:tblPr>
              <a:tblGrid>
                <a:gridCol w="2460998">
                  <a:extLst>
                    <a:ext uri="{9D8B030D-6E8A-4147-A177-3AD203B41FA5}">
                      <a16:colId xmlns:a16="http://schemas.microsoft.com/office/drawing/2014/main" val="1606738250"/>
                    </a:ext>
                  </a:extLst>
                </a:gridCol>
                <a:gridCol w="2460998">
                  <a:extLst>
                    <a:ext uri="{9D8B030D-6E8A-4147-A177-3AD203B41FA5}">
                      <a16:colId xmlns:a16="http://schemas.microsoft.com/office/drawing/2014/main" val="3482360239"/>
                    </a:ext>
                  </a:extLst>
                </a:gridCol>
                <a:gridCol w="2460998">
                  <a:extLst>
                    <a:ext uri="{9D8B030D-6E8A-4147-A177-3AD203B41FA5}">
                      <a16:colId xmlns:a16="http://schemas.microsoft.com/office/drawing/2014/main" val="3142772987"/>
                    </a:ext>
                  </a:extLst>
                </a:gridCol>
                <a:gridCol w="2460998">
                  <a:extLst>
                    <a:ext uri="{9D8B030D-6E8A-4147-A177-3AD203B41FA5}">
                      <a16:colId xmlns:a16="http://schemas.microsoft.com/office/drawing/2014/main" val="508595392"/>
                    </a:ext>
                  </a:extLst>
                </a:gridCol>
              </a:tblGrid>
              <a:tr h="255752">
                <a:tc>
                  <a:txBody>
                    <a:bodyPr/>
                    <a:lstStyle/>
                    <a:p>
                      <a:endParaRPr lang="en-GB" dirty="0"/>
                    </a:p>
                  </a:txBody>
                  <a:tcPr/>
                </a:tc>
                <a:tc>
                  <a:txBody>
                    <a:bodyPr/>
                    <a:lstStyle/>
                    <a:p>
                      <a:r>
                        <a:rPr lang="en-AU" dirty="0"/>
                        <a:t>Manual</a:t>
                      </a:r>
                      <a:endParaRPr lang="en-GB" dirty="0"/>
                    </a:p>
                  </a:txBody>
                  <a:tcPr/>
                </a:tc>
                <a:tc>
                  <a:txBody>
                    <a:bodyPr/>
                    <a:lstStyle/>
                    <a:p>
                      <a:r>
                        <a:rPr lang="en-AU" dirty="0"/>
                        <a:t>Unit</a:t>
                      </a:r>
                      <a:endParaRPr lang="en-GB" dirty="0"/>
                    </a:p>
                  </a:txBody>
                  <a:tcPr/>
                </a:tc>
                <a:tc>
                  <a:txBody>
                    <a:bodyPr/>
                    <a:lstStyle/>
                    <a:p>
                      <a:r>
                        <a:rPr lang="en-AU" dirty="0"/>
                        <a:t>UI</a:t>
                      </a:r>
                      <a:endParaRPr lang="en-GB" dirty="0"/>
                    </a:p>
                  </a:txBody>
                  <a:tcPr/>
                </a:tc>
                <a:extLst>
                  <a:ext uri="{0D108BD9-81ED-4DB2-BD59-A6C34878D82A}">
                    <a16:rowId xmlns:a16="http://schemas.microsoft.com/office/drawing/2014/main" val="1750719265"/>
                  </a:ext>
                </a:extLst>
              </a:tr>
              <a:tr h="370840">
                <a:tc>
                  <a:txBody>
                    <a:bodyPr/>
                    <a:lstStyle/>
                    <a:p>
                      <a:r>
                        <a:rPr lang="en-AU" dirty="0"/>
                        <a:t>Trivial</a:t>
                      </a:r>
                      <a:endParaRPr lang="en-GB" dirty="0"/>
                    </a:p>
                  </a:txBody>
                  <a:tcPr/>
                </a:tc>
                <a:tc>
                  <a:txBody>
                    <a:bodyPr/>
                    <a:lstStyle/>
                    <a:p>
                      <a:r>
                        <a:rPr lang="en-AU" dirty="0"/>
                        <a:t>No</a:t>
                      </a:r>
                      <a:endParaRPr lang="en-GB" dirty="0"/>
                    </a:p>
                  </a:txBody>
                  <a:tcPr/>
                </a:tc>
                <a:tc>
                  <a:txBody>
                    <a:bodyPr/>
                    <a:lstStyle/>
                    <a:p>
                      <a:r>
                        <a:rPr lang="en-AU" dirty="0"/>
                        <a:t>No</a:t>
                      </a:r>
                      <a:endParaRPr lang="en-GB" dirty="0"/>
                    </a:p>
                  </a:txBody>
                  <a:tcPr/>
                </a:tc>
                <a:tc>
                  <a:txBody>
                    <a:bodyPr/>
                    <a:lstStyle/>
                    <a:p>
                      <a:r>
                        <a:rPr lang="en-AU" dirty="0"/>
                        <a:t>No</a:t>
                      </a:r>
                      <a:endParaRPr lang="en-GB" dirty="0"/>
                    </a:p>
                  </a:txBody>
                  <a:tcPr/>
                </a:tc>
                <a:extLst>
                  <a:ext uri="{0D108BD9-81ED-4DB2-BD59-A6C34878D82A}">
                    <a16:rowId xmlns:a16="http://schemas.microsoft.com/office/drawing/2014/main" val="2561336419"/>
                  </a:ext>
                </a:extLst>
              </a:tr>
              <a:tr h="370840">
                <a:tc>
                  <a:txBody>
                    <a:bodyPr/>
                    <a:lstStyle/>
                    <a:p>
                      <a:r>
                        <a:rPr lang="en-AU" dirty="0"/>
                        <a:t>Low</a:t>
                      </a:r>
                      <a:endParaRPr lang="en-GB" dirty="0"/>
                    </a:p>
                  </a:txBody>
                  <a:tcPr/>
                </a:tc>
                <a:tc>
                  <a:txBody>
                    <a:bodyPr/>
                    <a:lstStyle/>
                    <a:p>
                      <a:r>
                        <a:rPr lang="en-AU" dirty="0"/>
                        <a:t>Once only</a:t>
                      </a:r>
                      <a:endParaRPr lang="en-GB" dirty="0"/>
                    </a:p>
                  </a:txBody>
                  <a:tcPr/>
                </a:tc>
                <a:tc>
                  <a:txBody>
                    <a:bodyPr/>
                    <a:lstStyle/>
                    <a:p>
                      <a:r>
                        <a:rPr lang="en-AU" dirty="0"/>
                        <a:t>No</a:t>
                      </a:r>
                      <a:endParaRPr lang="en-GB" dirty="0"/>
                    </a:p>
                  </a:txBody>
                  <a:tcPr/>
                </a:tc>
                <a:tc>
                  <a:txBody>
                    <a:bodyPr/>
                    <a:lstStyle/>
                    <a:p>
                      <a:r>
                        <a:rPr lang="en-AU" dirty="0"/>
                        <a:t>No</a:t>
                      </a:r>
                      <a:endParaRPr lang="en-GB" dirty="0"/>
                    </a:p>
                  </a:txBody>
                  <a:tcPr/>
                </a:tc>
                <a:extLst>
                  <a:ext uri="{0D108BD9-81ED-4DB2-BD59-A6C34878D82A}">
                    <a16:rowId xmlns:a16="http://schemas.microsoft.com/office/drawing/2014/main" val="2533875294"/>
                  </a:ext>
                </a:extLst>
              </a:tr>
              <a:tr h="370840">
                <a:tc>
                  <a:txBody>
                    <a:bodyPr/>
                    <a:lstStyle/>
                    <a:p>
                      <a:r>
                        <a:rPr lang="en-AU" dirty="0"/>
                        <a:t>Medium</a:t>
                      </a:r>
                      <a:endParaRPr lang="en-GB" dirty="0"/>
                    </a:p>
                  </a:txBody>
                  <a:tcPr/>
                </a:tc>
                <a:tc>
                  <a:txBody>
                    <a:bodyPr/>
                    <a:lstStyle/>
                    <a:p>
                      <a:r>
                        <a:rPr lang="en-AU" dirty="0"/>
                        <a:t>Once only</a:t>
                      </a:r>
                      <a:endParaRPr lang="en-GB" dirty="0"/>
                    </a:p>
                  </a:txBody>
                  <a:tcPr/>
                </a:tc>
                <a:tc>
                  <a:txBody>
                    <a:bodyPr/>
                    <a:lstStyle/>
                    <a:p>
                      <a:r>
                        <a:rPr lang="en-AU" dirty="0"/>
                        <a:t>Basic coverage</a:t>
                      </a:r>
                      <a:endParaRPr lang="en-GB" dirty="0"/>
                    </a:p>
                  </a:txBody>
                  <a:tcPr/>
                </a:tc>
                <a:tc>
                  <a:txBody>
                    <a:bodyPr/>
                    <a:lstStyle/>
                    <a:p>
                      <a:r>
                        <a:rPr lang="en-AU" dirty="0"/>
                        <a:t>No</a:t>
                      </a:r>
                      <a:endParaRPr lang="en-GB" dirty="0"/>
                    </a:p>
                  </a:txBody>
                  <a:tcPr/>
                </a:tc>
                <a:extLst>
                  <a:ext uri="{0D108BD9-81ED-4DB2-BD59-A6C34878D82A}">
                    <a16:rowId xmlns:a16="http://schemas.microsoft.com/office/drawing/2014/main" val="3805499841"/>
                  </a:ext>
                </a:extLst>
              </a:tr>
              <a:tr h="370840">
                <a:tc>
                  <a:txBody>
                    <a:bodyPr/>
                    <a:lstStyle/>
                    <a:p>
                      <a:r>
                        <a:rPr lang="en-AU" dirty="0"/>
                        <a:t>High</a:t>
                      </a:r>
                      <a:endParaRPr lang="en-GB" dirty="0"/>
                    </a:p>
                  </a:txBody>
                  <a:tcPr/>
                </a:tc>
                <a:tc>
                  <a:txBody>
                    <a:bodyPr/>
                    <a:lstStyle/>
                    <a:p>
                      <a:r>
                        <a:rPr lang="en-AU" dirty="0"/>
                        <a:t>Once only</a:t>
                      </a:r>
                      <a:endParaRPr lang="en-GB" dirty="0"/>
                    </a:p>
                  </a:txBody>
                  <a:tcPr/>
                </a:tc>
                <a:tc>
                  <a:txBody>
                    <a:bodyPr/>
                    <a:lstStyle/>
                    <a:p>
                      <a:r>
                        <a:rPr lang="en-AU" dirty="0"/>
                        <a:t>Combinatorial coverage</a:t>
                      </a:r>
                      <a:endParaRPr lang="en-GB" dirty="0"/>
                    </a:p>
                  </a:txBody>
                  <a:tcPr/>
                </a:tc>
                <a:tc>
                  <a:txBody>
                    <a:bodyPr/>
                    <a:lstStyle/>
                    <a:p>
                      <a:r>
                        <a:rPr lang="en-AU" dirty="0"/>
                        <a:t>Happy path</a:t>
                      </a:r>
                      <a:endParaRPr lang="en-GB" dirty="0"/>
                    </a:p>
                  </a:txBody>
                  <a:tcPr/>
                </a:tc>
                <a:extLst>
                  <a:ext uri="{0D108BD9-81ED-4DB2-BD59-A6C34878D82A}">
                    <a16:rowId xmlns:a16="http://schemas.microsoft.com/office/drawing/2014/main" val="1839626648"/>
                  </a:ext>
                </a:extLst>
              </a:tr>
              <a:tr h="370840">
                <a:tc>
                  <a:txBody>
                    <a:bodyPr/>
                    <a:lstStyle/>
                    <a:p>
                      <a:r>
                        <a:rPr lang="en-AU" dirty="0"/>
                        <a:t>Critical</a:t>
                      </a:r>
                      <a:endParaRPr lang="en-GB" dirty="0"/>
                    </a:p>
                  </a:txBody>
                  <a:tcPr/>
                </a:tc>
                <a:tc>
                  <a:txBody>
                    <a:bodyPr/>
                    <a:lstStyle/>
                    <a:p>
                      <a:r>
                        <a:rPr lang="en-AU" dirty="0"/>
                        <a:t>Every release</a:t>
                      </a:r>
                      <a:endParaRPr lang="en-GB" dirty="0"/>
                    </a:p>
                  </a:txBody>
                  <a:tcPr/>
                </a:tc>
                <a:tc>
                  <a:txBody>
                    <a:bodyPr/>
                    <a:lstStyle/>
                    <a:p>
                      <a:r>
                        <a:rPr lang="en-AU" dirty="0"/>
                        <a:t>Combinatorial coverage</a:t>
                      </a:r>
                      <a:endParaRPr lang="en-GB" dirty="0"/>
                    </a:p>
                  </a:txBody>
                  <a:tcPr/>
                </a:tc>
                <a:tc>
                  <a:txBody>
                    <a:bodyPr/>
                    <a:lstStyle/>
                    <a:p>
                      <a:r>
                        <a:rPr lang="en-AU" dirty="0"/>
                        <a:t>Happy and sad path</a:t>
                      </a:r>
                      <a:endParaRPr lang="en-GB" dirty="0"/>
                    </a:p>
                  </a:txBody>
                  <a:tcPr/>
                </a:tc>
                <a:extLst>
                  <a:ext uri="{0D108BD9-81ED-4DB2-BD59-A6C34878D82A}">
                    <a16:rowId xmlns:a16="http://schemas.microsoft.com/office/drawing/2014/main" val="1892199718"/>
                  </a:ext>
                </a:extLst>
              </a:tr>
            </a:tbl>
          </a:graphicData>
        </a:graphic>
      </p:graphicFrame>
    </p:spTree>
    <p:extLst>
      <p:ext uri="{BB962C8B-B14F-4D97-AF65-F5344CB8AC3E}">
        <p14:creationId xmlns:p14="http://schemas.microsoft.com/office/powerpoint/2010/main" val="60901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5A5BD-055E-4843-B8ED-E9A530D3CEBC}"/>
              </a:ext>
            </a:extLst>
          </p:cNvPr>
          <p:cNvSpPr>
            <a:spLocks noGrp="1"/>
          </p:cNvSpPr>
          <p:nvPr>
            <p:ph type="title"/>
          </p:nvPr>
        </p:nvSpPr>
        <p:spPr/>
        <p:txBody>
          <a:bodyPr/>
          <a:lstStyle/>
          <a:p>
            <a:r>
              <a:rPr lang="en-AU" dirty="0"/>
              <a:t>What happens after we deploy?</a:t>
            </a:r>
            <a:endParaRPr lang="en-GB" dirty="0"/>
          </a:p>
        </p:txBody>
      </p:sp>
      <p:sp>
        <p:nvSpPr>
          <p:cNvPr id="3" name="Text Placeholder 2">
            <a:extLst>
              <a:ext uri="{FF2B5EF4-FFF2-40B4-BE49-F238E27FC236}">
                <a16:creationId xmlns:a16="http://schemas.microsoft.com/office/drawing/2014/main" id="{F9891EEF-482A-4CF5-A608-8A9A58C98EE8}"/>
              </a:ext>
            </a:extLst>
          </p:cNvPr>
          <p:cNvSpPr>
            <a:spLocks noGrp="1"/>
          </p:cNvSpPr>
          <p:nvPr>
            <p:ph type="body" idx="1"/>
          </p:nvPr>
        </p:nvSpPr>
        <p:spPr/>
        <p:txBody>
          <a:bodyPr/>
          <a:lstStyle/>
          <a:p>
            <a:r>
              <a:rPr lang="en-AU" dirty="0"/>
              <a:t>Pragmatic and risk-based testing of behaviour during development is all well and good, but it’s just the beginning!</a:t>
            </a:r>
            <a:endParaRPr lang="en-GB" dirty="0"/>
          </a:p>
        </p:txBody>
      </p:sp>
    </p:spTree>
    <p:extLst>
      <p:ext uri="{BB962C8B-B14F-4D97-AF65-F5344CB8AC3E}">
        <p14:creationId xmlns:p14="http://schemas.microsoft.com/office/powerpoint/2010/main" val="2621674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693C5-D664-4E1E-A85B-F0C1D9B5759D}"/>
              </a:ext>
            </a:extLst>
          </p:cNvPr>
          <p:cNvSpPr>
            <a:spLocks noGrp="1"/>
          </p:cNvSpPr>
          <p:nvPr>
            <p:ph type="title"/>
          </p:nvPr>
        </p:nvSpPr>
        <p:spPr>
          <a:solidFill>
            <a:schemeClr val="bg1">
              <a:alpha val="70000"/>
            </a:schemeClr>
          </a:solidFill>
        </p:spPr>
        <p:txBody>
          <a:bodyPr/>
          <a:lstStyle/>
          <a:p>
            <a:r>
              <a:rPr lang="en-AU" dirty="0"/>
              <a:t>Shift left vs shift right…</a:t>
            </a:r>
            <a:endParaRPr lang="en-GB" dirty="0"/>
          </a:p>
        </p:txBody>
      </p:sp>
      <p:sp>
        <p:nvSpPr>
          <p:cNvPr id="3" name="Content Placeholder 2">
            <a:extLst>
              <a:ext uri="{FF2B5EF4-FFF2-40B4-BE49-F238E27FC236}">
                <a16:creationId xmlns:a16="http://schemas.microsoft.com/office/drawing/2014/main" id="{97C9772B-123C-4C67-B30A-9ED8DAFA8AC8}"/>
              </a:ext>
            </a:extLst>
          </p:cNvPr>
          <p:cNvSpPr txBox="1">
            <a:spLocks/>
          </p:cNvSpPr>
          <p:nvPr/>
        </p:nvSpPr>
        <p:spPr>
          <a:xfrm>
            <a:off x="1024127" y="4546600"/>
            <a:ext cx="9720073" cy="2012950"/>
          </a:xfrm>
          <a:prstGeom prst="rect">
            <a:avLst/>
          </a:prstGeom>
          <a:solidFill>
            <a:schemeClr val="bg1">
              <a:alpha val="70000"/>
            </a:schemeClr>
          </a:solidFill>
        </p:spPr>
        <p:txBody>
          <a:bodyPr anchor="ct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r>
              <a:rPr lang="en-AU" sz="4800" dirty="0"/>
              <a:t>As systems get more complex unpredictability rises and shift left has diminishing returns after a point.</a:t>
            </a:r>
          </a:p>
        </p:txBody>
      </p:sp>
    </p:spTree>
    <p:extLst>
      <p:ext uri="{BB962C8B-B14F-4D97-AF65-F5344CB8AC3E}">
        <p14:creationId xmlns:p14="http://schemas.microsoft.com/office/powerpoint/2010/main" val="2077401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images-1.medium.com/max/1400/1*LFnVVlLrgrvXQ5ScrHVKjg.jpeg">
            <a:extLst>
              <a:ext uri="{FF2B5EF4-FFF2-40B4-BE49-F238E27FC236}">
                <a16:creationId xmlns:a16="http://schemas.microsoft.com/office/drawing/2014/main" id="{11088192-1C3A-4326-A063-E9FF309F8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7075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B32B2B-0FE5-4424-B999-618BB333EF97}"/>
              </a:ext>
            </a:extLst>
          </p:cNvPr>
          <p:cNvSpPr txBox="1"/>
          <p:nvPr/>
        </p:nvSpPr>
        <p:spPr>
          <a:xfrm>
            <a:off x="9804401" y="101600"/>
            <a:ext cx="2235200" cy="6740307"/>
          </a:xfrm>
          <a:prstGeom prst="rect">
            <a:avLst/>
          </a:prstGeom>
          <a:noFill/>
        </p:spPr>
        <p:txBody>
          <a:bodyPr wrap="square" rtlCol="0">
            <a:spAutoFit/>
          </a:bodyPr>
          <a:lstStyle/>
          <a:p>
            <a:r>
              <a:rPr lang="en-AU" dirty="0"/>
              <a:t>Image from “</a:t>
            </a:r>
            <a:r>
              <a:rPr lang="en-AU" i="1" dirty="0"/>
              <a:t>Testing in Production, the safe way</a:t>
            </a:r>
            <a:r>
              <a:rPr lang="en-AU" dirty="0"/>
              <a:t>” by Cindy Sridharan</a:t>
            </a:r>
          </a:p>
          <a:p>
            <a:r>
              <a:rPr lang="en-GB" dirty="0">
                <a:hlinkClick r:id="rId4"/>
              </a:rPr>
              <a:t>https://medium.com/@copyconstruct/testing-in-production-the-safe-way-18ca102d0ef1</a:t>
            </a:r>
            <a:endParaRPr lang="en-GB" dirty="0"/>
          </a:p>
          <a:p>
            <a:endParaRPr lang="en-AU" dirty="0"/>
          </a:p>
          <a:p>
            <a:endParaRPr lang="en-AU" dirty="0"/>
          </a:p>
          <a:p>
            <a:endParaRPr lang="en-AU" dirty="0"/>
          </a:p>
          <a:p>
            <a:endParaRPr lang="en-AU" dirty="0"/>
          </a:p>
          <a:p>
            <a:endParaRPr lang="en-AU" dirty="0"/>
          </a:p>
          <a:p>
            <a:endParaRPr lang="en-AU" dirty="0"/>
          </a:p>
          <a:p>
            <a:endParaRPr lang="en-AU" dirty="0"/>
          </a:p>
          <a:p>
            <a:r>
              <a:rPr lang="en-AU" dirty="0"/>
              <a:t>A</a:t>
            </a:r>
            <a:r>
              <a:rPr lang="en-GB" dirty="0" err="1"/>
              <a:t>lso</a:t>
            </a:r>
            <a:r>
              <a:rPr lang="en-GB" dirty="0"/>
              <a:t>:</a:t>
            </a:r>
          </a:p>
          <a:p>
            <a:pPr marL="285750" indent="-285750">
              <a:buFont typeface="Arial" panose="020B0604020202020204" pitchFamily="34" charset="0"/>
              <a:buChar char="•"/>
            </a:pPr>
            <a:r>
              <a:rPr lang="en-AU" dirty="0"/>
              <a:t>Behaviour Driven Infrastructure (BDI)</a:t>
            </a:r>
          </a:p>
          <a:p>
            <a:pPr marL="285750" indent="-285750">
              <a:buFont typeface="Arial" panose="020B0604020202020204" pitchFamily="34" charset="0"/>
              <a:buChar char="•"/>
            </a:pPr>
            <a:r>
              <a:rPr lang="en-AU" dirty="0"/>
              <a:t>Observability</a:t>
            </a:r>
          </a:p>
          <a:p>
            <a:pPr marL="285750" indent="-285750">
              <a:buFont typeface="Arial" panose="020B0604020202020204" pitchFamily="34" charset="0"/>
              <a:buChar char="•"/>
            </a:pPr>
            <a:r>
              <a:rPr lang="en-AU" dirty="0"/>
              <a:t>Magic number testing</a:t>
            </a:r>
          </a:p>
          <a:p>
            <a:pPr marL="285750" indent="-285750">
              <a:buFont typeface="Arial" panose="020B0604020202020204" pitchFamily="34" charset="0"/>
              <a:buChar char="•"/>
            </a:pPr>
            <a:r>
              <a:rPr lang="en-AU" dirty="0"/>
              <a:t>Synthetic transactions</a:t>
            </a:r>
            <a:endParaRPr lang="en-GB" dirty="0"/>
          </a:p>
        </p:txBody>
      </p:sp>
    </p:spTree>
    <p:extLst>
      <p:ext uri="{BB962C8B-B14F-4D97-AF65-F5344CB8AC3E}">
        <p14:creationId xmlns:p14="http://schemas.microsoft.com/office/powerpoint/2010/main" val="3922585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09CE8-12E6-4680-9D3A-8358B4183875}"/>
              </a:ext>
            </a:extLst>
          </p:cNvPr>
          <p:cNvSpPr>
            <a:spLocks noGrp="1"/>
          </p:cNvSpPr>
          <p:nvPr>
            <p:ph type="title"/>
          </p:nvPr>
        </p:nvSpPr>
        <p:spPr/>
        <p:txBody>
          <a:bodyPr/>
          <a:lstStyle/>
          <a:p>
            <a:r>
              <a:rPr lang="en-AU" dirty="0"/>
              <a:t>recap</a:t>
            </a:r>
            <a:endParaRPr lang="en-GB" dirty="0"/>
          </a:p>
        </p:txBody>
      </p:sp>
      <p:sp>
        <p:nvSpPr>
          <p:cNvPr id="3" name="Text Placeholder 2">
            <a:extLst>
              <a:ext uri="{FF2B5EF4-FFF2-40B4-BE49-F238E27FC236}">
                <a16:creationId xmlns:a16="http://schemas.microsoft.com/office/drawing/2014/main" id="{735D35E3-80A1-4581-99EF-07CAD9F2293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813568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3299-4B99-4ABE-ABD0-EA5ED267B935}"/>
              </a:ext>
            </a:extLst>
          </p:cNvPr>
          <p:cNvSpPr>
            <a:spLocks noGrp="1"/>
          </p:cNvSpPr>
          <p:nvPr>
            <p:ph type="title"/>
          </p:nvPr>
        </p:nvSpPr>
        <p:spPr/>
        <p:txBody>
          <a:bodyPr/>
          <a:lstStyle/>
          <a:p>
            <a:r>
              <a:rPr lang="en-AU" dirty="0"/>
              <a:t>recap</a:t>
            </a:r>
            <a:endParaRPr lang="en-GB" dirty="0"/>
          </a:p>
        </p:txBody>
      </p:sp>
      <p:sp>
        <p:nvSpPr>
          <p:cNvPr id="3" name="Content Placeholder 2">
            <a:extLst>
              <a:ext uri="{FF2B5EF4-FFF2-40B4-BE49-F238E27FC236}">
                <a16:creationId xmlns:a16="http://schemas.microsoft.com/office/drawing/2014/main" id="{656C5548-A7F3-461D-A5AF-CDE1EF7330E4}"/>
              </a:ext>
            </a:extLst>
          </p:cNvPr>
          <p:cNvSpPr>
            <a:spLocks noGrp="1"/>
          </p:cNvSpPr>
          <p:nvPr>
            <p:ph idx="1"/>
          </p:nvPr>
        </p:nvSpPr>
        <p:spPr/>
        <p:txBody>
          <a:bodyPr/>
          <a:lstStyle/>
          <a:p>
            <a:pPr marL="266700" indent="-266700">
              <a:buFont typeface="Arial" panose="020B0604020202020204" pitchFamily="34" charset="0"/>
              <a:buChar char="•"/>
            </a:pPr>
            <a:r>
              <a:rPr lang="en-AU" dirty="0"/>
              <a:t>Behaviour &gt; implementation</a:t>
            </a:r>
          </a:p>
          <a:p>
            <a:pPr marL="266700" indent="-266700">
              <a:buFont typeface="Arial" panose="020B0604020202020204" pitchFamily="34" charset="0"/>
              <a:buChar char="•"/>
            </a:pPr>
            <a:r>
              <a:rPr lang="en-AU" dirty="0"/>
              <a:t>Techniques for the toolbelt</a:t>
            </a:r>
          </a:p>
          <a:p>
            <a:pPr marL="266700" indent="-266700">
              <a:buFont typeface="Arial" panose="020B0604020202020204" pitchFamily="34" charset="0"/>
              <a:buChar char="•"/>
            </a:pPr>
            <a:r>
              <a:rPr lang="en-AU" dirty="0"/>
              <a:t>Pragmatic testing</a:t>
            </a:r>
          </a:p>
          <a:p>
            <a:pPr marL="266700" indent="-266700">
              <a:buFont typeface="Arial" panose="020B0604020202020204" pitchFamily="34" charset="0"/>
              <a:buChar char="•"/>
            </a:pPr>
            <a:r>
              <a:rPr lang="en-AU" dirty="0"/>
              <a:t>Risk-based testing</a:t>
            </a:r>
          </a:p>
          <a:p>
            <a:pPr marL="266700" indent="-266700">
              <a:buFont typeface="Arial" panose="020B0604020202020204" pitchFamily="34" charset="0"/>
              <a:buChar char="•"/>
            </a:pPr>
            <a:r>
              <a:rPr lang="en-AU" dirty="0"/>
              <a:t>Shift-left vs right</a:t>
            </a:r>
          </a:p>
          <a:p>
            <a:pPr marL="266700" indent="-266700">
              <a:buFont typeface="Arial" panose="020B0604020202020204" pitchFamily="34" charset="0"/>
              <a:buChar char="•"/>
            </a:pPr>
            <a:r>
              <a:rPr lang="en-AU" dirty="0"/>
              <a:t>Testing in production</a:t>
            </a:r>
            <a:endParaRPr lang="en-GB" dirty="0"/>
          </a:p>
        </p:txBody>
      </p:sp>
    </p:spTree>
    <p:extLst>
      <p:ext uri="{BB962C8B-B14F-4D97-AF65-F5344CB8AC3E}">
        <p14:creationId xmlns:p14="http://schemas.microsoft.com/office/powerpoint/2010/main" val="2736721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D5A9B-FA0D-457D-96F6-E20BE137476E}"/>
              </a:ext>
            </a:extLst>
          </p:cNvPr>
          <p:cNvSpPr>
            <a:spLocks noGrp="1"/>
          </p:cNvSpPr>
          <p:nvPr>
            <p:ph type="ctrTitle"/>
          </p:nvPr>
        </p:nvSpPr>
        <p:spPr>
          <a:xfrm>
            <a:off x="0" y="4960137"/>
            <a:ext cx="8229600" cy="1463040"/>
          </a:xfrm>
        </p:spPr>
        <p:txBody>
          <a:bodyPr>
            <a:normAutofit/>
          </a:bodyPr>
          <a:lstStyle/>
          <a:p>
            <a:r>
              <a:rPr lang="en-AU" dirty="0"/>
              <a:t>Advanced Testing Techniques</a:t>
            </a:r>
            <a:br>
              <a:rPr lang="en-AU" dirty="0"/>
            </a:br>
            <a:r>
              <a:rPr lang="en-AU" sz="1600" cap="none" dirty="0">
                <a:latin typeface="Calibri" panose="020F0502020204030204" pitchFamily="34" charset="0"/>
                <a:cs typeface="Calibri" panose="020F0502020204030204" pitchFamily="34" charset="0"/>
              </a:rPr>
              <a:t>https://github.com/robdmoore/AdvancedTestingTechniquesPresentation</a:t>
            </a:r>
            <a:endParaRPr lang="en-AU" cap="none"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F95A60CB-0B09-428C-9031-387C22239A7C}"/>
              </a:ext>
            </a:extLst>
          </p:cNvPr>
          <p:cNvSpPr>
            <a:spLocks noGrp="1"/>
          </p:cNvSpPr>
          <p:nvPr>
            <p:ph type="subTitle" idx="1"/>
          </p:nvPr>
        </p:nvSpPr>
        <p:spPr/>
        <p:txBody>
          <a:bodyPr>
            <a:normAutofit lnSpcReduction="10000"/>
          </a:bodyPr>
          <a:lstStyle/>
          <a:p>
            <a:r>
              <a:rPr lang="en-AU" dirty="0"/>
              <a:t>Thanks! Questions?</a:t>
            </a:r>
          </a:p>
          <a:p>
            <a:endParaRPr lang="en-AU" dirty="0"/>
          </a:p>
          <a:p>
            <a:r>
              <a:rPr lang="en-AU" i="1" dirty="0"/>
              <a:t>Rob Moore</a:t>
            </a:r>
          </a:p>
          <a:p>
            <a:r>
              <a:rPr lang="en-AU" i="1" dirty="0"/>
              <a:t>Principal Consultant, Readify</a:t>
            </a:r>
          </a:p>
          <a:p>
            <a:r>
              <a:rPr lang="en-AU" dirty="0"/>
              <a:t>@</a:t>
            </a:r>
            <a:r>
              <a:rPr lang="en-AU" dirty="0" err="1"/>
              <a:t>robdmoore</a:t>
            </a:r>
            <a:endParaRPr lang="en-AU" dirty="0"/>
          </a:p>
        </p:txBody>
      </p:sp>
    </p:spTree>
    <p:extLst>
      <p:ext uri="{BB962C8B-B14F-4D97-AF65-F5344CB8AC3E}">
        <p14:creationId xmlns:p14="http://schemas.microsoft.com/office/powerpoint/2010/main" val="4069744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488E-6451-4F89-82E4-735051C2E098}"/>
              </a:ext>
            </a:extLst>
          </p:cNvPr>
          <p:cNvSpPr>
            <a:spLocks noGrp="1"/>
          </p:cNvSpPr>
          <p:nvPr>
            <p:ph type="title"/>
          </p:nvPr>
        </p:nvSpPr>
        <p:spPr/>
        <p:txBody>
          <a:bodyPr/>
          <a:lstStyle/>
          <a:p>
            <a:r>
              <a:rPr lang="en-AU" dirty="0"/>
              <a:t>The conversation…</a:t>
            </a:r>
            <a:endParaRPr lang="en-GB" dirty="0"/>
          </a:p>
        </p:txBody>
      </p:sp>
    </p:spTree>
    <p:extLst>
      <p:ext uri="{BB962C8B-B14F-4D97-AF65-F5344CB8AC3E}">
        <p14:creationId xmlns:p14="http://schemas.microsoft.com/office/powerpoint/2010/main" val="3555369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89155A-14EA-4956-9D34-92ECDA6A0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699" y="807493"/>
            <a:ext cx="9590601" cy="5243014"/>
          </a:xfrm>
          <a:prstGeom prst="rect">
            <a:avLst/>
          </a:prstGeom>
        </p:spPr>
      </p:pic>
    </p:spTree>
    <p:extLst>
      <p:ext uri="{BB962C8B-B14F-4D97-AF65-F5344CB8AC3E}">
        <p14:creationId xmlns:p14="http://schemas.microsoft.com/office/powerpoint/2010/main" val="3557538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6E0B3-85A7-4D26-92AC-C950F172BE8C}"/>
              </a:ext>
            </a:extLst>
          </p:cNvPr>
          <p:cNvSpPr>
            <a:spLocks noGrp="1"/>
          </p:cNvSpPr>
          <p:nvPr>
            <p:ph type="title"/>
          </p:nvPr>
        </p:nvSpPr>
        <p:spPr/>
        <p:txBody>
          <a:bodyPr>
            <a:normAutofit/>
          </a:bodyPr>
          <a:lstStyle/>
          <a:p>
            <a:r>
              <a:rPr lang="en-AU" dirty="0"/>
              <a:t>What about after we deploy to prod?</a:t>
            </a:r>
          </a:p>
        </p:txBody>
      </p:sp>
      <p:sp>
        <p:nvSpPr>
          <p:cNvPr id="3" name="Content Placeholder 2">
            <a:extLst>
              <a:ext uri="{FF2B5EF4-FFF2-40B4-BE49-F238E27FC236}">
                <a16:creationId xmlns:a16="http://schemas.microsoft.com/office/drawing/2014/main" id="{CC1E7683-87F9-44B3-BCAB-3965C59E46AA}"/>
              </a:ext>
            </a:extLst>
          </p:cNvPr>
          <p:cNvSpPr>
            <a:spLocks noGrp="1"/>
          </p:cNvSpPr>
          <p:nvPr>
            <p:ph idx="1"/>
          </p:nvPr>
        </p:nvSpPr>
        <p:spPr/>
        <p:txBody>
          <a:bodyPr vert="horz" lIns="91440" tIns="45720" rIns="91440" bIns="45720" rtlCol="0" anchor="t">
            <a:normAutofit/>
          </a:bodyPr>
          <a:lstStyle/>
          <a:p>
            <a:r>
              <a:rPr lang="en-AU" dirty="0"/>
              <a:t>Behaviour Driven Infrastructure (BDI)</a:t>
            </a:r>
          </a:p>
          <a:p>
            <a:r>
              <a:rPr lang="en-AU" dirty="0"/>
              <a:t>Testing logs</a:t>
            </a:r>
          </a:p>
          <a:p>
            <a:r>
              <a:rPr lang="en-AU" dirty="0"/>
              <a:t>Blue / Green or canary deployments</a:t>
            </a:r>
          </a:p>
          <a:p>
            <a:r>
              <a:rPr lang="en-AU" dirty="0"/>
              <a:t>Testing In Production (TIP; #yolo :P)</a:t>
            </a:r>
          </a:p>
          <a:p>
            <a:r>
              <a:rPr lang="en-AU" dirty="0"/>
              <a:t>Run tests against production environments</a:t>
            </a:r>
          </a:p>
          <a:p>
            <a:r>
              <a:rPr lang="en-AU" dirty="0"/>
              <a:t>Observability over monitoring</a:t>
            </a:r>
          </a:p>
          <a:p>
            <a:r>
              <a:rPr lang="en-AU" dirty="0"/>
              <a:t>Magic number testing &amp; synthetic transactions</a:t>
            </a:r>
          </a:p>
          <a:p>
            <a:endParaRPr lang="en-AU" dirty="0"/>
          </a:p>
        </p:txBody>
      </p:sp>
    </p:spTree>
    <p:extLst>
      <p:ext uri="{BB962C8B-B14F-4D97-AF65-F5344CB8AC3E}">
        <p14:creationId xmlns:p14="http://schemas.microsoft.com/office/powerpoint/2010/main" val="55377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A view shows a Tesla Roadster in space.">
            <a:extLst>
              <a:ext uri="{FF2B5EF4-FFF2-40B4-BE49-F238E27FC236}">
                <a16:creationId xmlns:a16="http://schemas.microsoft.com/office/drawing/2014/main" id="{A82DF9FE-D76F-43D4-B852-66C3697CDB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7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5EFF5B-CF12-4FF9-894A-F7CDF1396C3C}"/>
              </a:ext>
            </a:extLst>
          </p:cNvPr>
          <p:cNvSpPr>
            <a:spLocks noGrp="1"/>
          </p:cNvSpPr>
          <p:nvPr>
            <p:ph type="title"/>
          </p:nvPr>
        </p:nvSpPr>
        <p:spPr>
          <a:solidFill>
            <a:srgbClr val="FFFFFF">
              <a:alpha val="50196"/>
            </a:srgbClr>
          </a:solidFill>
        </p:spPr>
        <p:txBody>
          <a:bodyPr/>
          <a:lstStyle/>
          <a:p>
            <a:r>
              <a:rPr lang="en-AU" i="1" dirty="0"/>
              <a:t>Final thought </a:t>
            </a:r>
            <a:r>
              <a:rPr lang="en-AU" dirty="0"/>
              <a:t>– static </a:t>
            </a:r>
            <a:r>
              <a:rPr lang="en-AU" dirty="0">
                <a:sym typeface="Wingdings" panose="05000000000000000000" pitchFamily="2" charset="2"/>
              </a:rPr>
              <a:t> dynamic</a:t>
            </a:r>
            <a:endParaRPr lang="en-AU" dirty="0"/>
          </a:p>
        </p:txBody>
      </p:sp>
    </p:spTree>
    <p:extLst>
      <p:ext uri="{BB962C8B-B14F-4D97-AF65-F5344CB8AC3E}">
        <p14:creationId xmlns:p14="http://schemas.microsoft.com/office/powerpoint/2010/main" val="2519015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0A6F2-CE38-4776-974C-11F916828FD1}"/>
              </a:ext>
            </a:extLst>
          </p:cNvPr>
          <p:cNvSpPr>
            <a:spLocks noGrp="1"/>
          </p:cNvSpPr>
          <p:nvPr>
            <p:ph type="title"/>
          </p:nvPr>
        </p:nvSpPr>
        <p:spPr/>
        <p:txBody>
          <a:bodyPr/>
          <a:lstStyle/>
          <a:p>
            <a:r>
              <a:rPr lang="en-AU" dirty="0"/>
              <a:t>Thanks! Questions?</a:t>
            </a:r>
          </a:p>
        </p:txBody>
      </p:sp>
    </p:spTree>
    <p:extLst>
      <p:ext uri="{BB962C8B-B14F-4D97-AF65-F5344CB8AC3E}">
        <p14:creationId xmlns:p14="http://schemas.microsoft.com/office/powerpoint/2010/main" val="3124877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314A-1261-4588-AF51-267A98E9C8BF}"/>
              </a:ext>
            </a:extLst>
          </p:cNvPr>
          <p:cNvSpPr>
            <a:spLocks noGrp="1"/>
          </p:cNvSpPr>
          <p:nvPr>
            <p:ph type="title"/>
          </p:nvPr>
        </p:nvSpPr>
        <p:spPr/>
        <p:txBody>
          <a:bodyPr/>
          <a:lstStyle/>
          <a:p>
            <a:r>
              <a:rPr lang="en-AU" dirty="0"/>
              <a:t>Testing behaviour &gt; implementation</a:t>
            </a:r>
          </a:p>
        </p:txBody>
      </p:sp>
      <p:sp>
        <p:nvSpPr>
          <p:cNvPr id="6" name="Content Placeholder 2">
            <a:extLst>
              <a:ext uri="{FF2B5EF4-FFF2-40B4-BE49-F238E27FC236}">
                <a16:creationId xmlns:a16="http://schemas.microsoft.com/office/drawing/2014/main" id="{1AE91B07-19A0-4972-91CB-FE228159E97F}"/>
              </a:ext>
            </a:extLst>
          </p:cNvPr>
          <p:cNvSpPr txBox="1">
            <a:spLocks/>
          </p:cNvSpPr>
          <p:nvPr/>
        </p:nvSpPr>
        <p:spPr>
          <a:xfrm>
            <a:off x="1024128" y="1793445"/>
            <a:ext cx="9948672" cy="402336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sz="1800" dirty="0">
                <a:solidFill>
                  <a:srgbClr val="008000"/>
                </a:solidFill>
                <a:latin typeface="Consolas" panose="020B0609020204030204" pitchFamily="49" charset="0"/>
              </a:rPr>
              <a:t>// Arrange</a:t>
            </a:r>
          </a:p>
          <a:p>
            <a:r>
              <a:rPr lang="en-GB" sz="1800" dirty="0" err="1">
                <a:solidFill>
                  <a:srgbClr val="0000FF"/>
                </a:solidFill>
                <a:latin typeface="Consolas" panose="020B0609020204030204" pitchFamily="49" charset="0"/>
              </a:rPr>
              <a:t>const</a:t>
            </a:r>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decimal</a:t>
            </a: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initialBalance</a:t>
            </a:r>
            <a:r>
              <a:rPr lang="en-GB" sz="1800" dirty="0">
                <a:solidFill>
                  <a:srgbClr val="000000"/>
                </a:solidFill>
                <a:latin typeface="Consolas" panose="020B0609020204030204" pitchFamily="49" charset="0"/>
              </a:rPr>
              <a:t> = 10;</a:t>
            </a:r>
          </a:p>
          <a:p>
            <a:r>
              <a:rPr lang="en-GB" sz="1800" dirty="0" err="1">
                <a:solidFill>
                  <a:srgbClr val="000000"/>
                </a:solidFill>
                <a:latin typeface="Consolas" panose="020B0609020204030204" pitchFamily="49" charset="0"/>
              </a:rPr>
              <a:t>SeedContext.Save</a:t>
            </a:r>
            <a:r>
              <a:rPr lang="en-GB" sz="1800" dirty="0">
                <a:solidFill>
                  <a:srgbClr val="000000"/>
                </a:solidFill>
                <a:latin typeface="Consolas" panose="020B0609020204030204" pitchFamily="49" charset="0"/>
              </a:rPr>
              <a:t>(</a:t>
            </a:r>
            <a:r>
              <a:rPr lang="en-GB" sz="1800" dirty="0" err="1">
                <a:solidFill>
                  <a:srgbClr val="000000"/>
                </a:solidFill>
                <a:latin typeface="Consolas" panose="020B0609020204030204" pitchFamily="49" charset="0"/>
              </a:rPr>
              <a:t>ObjectMother.Customers.Graeme.WithBalance</a:t>
            </a:r>
            <a:r>
              <a:rPr lang="en-GB" sz="1800" dirty="0">
                <a:solidFill>
                  <a:srgbClr val="000000"/>
                </a:solidFill>
                <a:latin typeface="Consolas" panose="020B0609020204030204" pitchFamily="49" charset="0"/>
              </a:rPr>
              <a:t>(</a:t>
            </a:r>
            <a:r>
              <a:rPr lang="en-GB" sz="1800" dirty="0" err="1">
                <a:solidFill>
                  <a:srgbClr val="000000"/>
                </a:solidFill>
                <a:latin typeface="Consolas" panose="020B0609020204030204" pitchFamily="49" charset="0"/>
              </a:rPr>
              <a:t>initialBalance</a:t>
            </a:r>
            <a:r>
              <a:rPr lang="en-GB" sz="1800" dirty="0">
                <a:solidFill>
                  <a:srgbClr val="000000"/>
                </a:solidFill>
                <a:latin typeface="Consolas" panose="020B0609020204030204" pitchFamily="49" charset="0"/>
              </a:rPr>
              <a:t>));</a:t>
            </a:r>
          </a:p>
          <a:p>
            <a:r>
              <a:rPr lang="en-GB" sz="1800" dirty="0" err="1">
                <a:solidFill>
                  <a:srgbClr val="000000"/>
                </a:solidFill>
                <a:latin typeface="Consolas" panose="020B0609020204030204" pitchFamily="49" charset="0"/>
              </a:rPr>
              <a:t>SeedContext.Save</a:t>
            </a:r>
            <a:r>
              <a:rPr lang="en-GB" sz="1800" dirty="0">
                <a:solidFill>
                  <a:srgbClr val="000000"/>
                </a:solidFill>
                <a:latin typeface="Consolas" panose="020B0609020204030204" pitchFamily="49" charset="0"/>
              </a:rPr>
              <a:t>(</a:t>
            </a:r>
            <a:r>
              <a:rPr lang="en-GB" sz="1800" dirty="0" err="1">
                <a:solidFill>
                  <a:srgbClr val="000000"/>
                </a:solidFill>
                <a:latin typeface="Consolas" panose="020B0609020204030204" pitchFamily="49" charset="0"/>
              </a:rPr>
              <a:t>ObjectMother.IceCreams.ChocTop.PricedAt</a:t>
            </a:r>
            <a:r>
              <a:rPr lang="en-GB" sz="1800" dirty="0">
                <a:solidFill>
                  <a:srgbClr val="000000"/>
                </a:solidFill>
                <a:latin typeface="Consolas" panose="020B0609020204030204" pitchFamily="49" charset="0"/>
              </a:rPr>
              <a:t>(5).Build());</a:t>
            </a:r>
          </a:p>
          <a:p>
            <a:br>
              <a:rPr lang="en-GB" sz="1800" dirty="0">
                <a:solidFill>
                  <a:srgbClr val="000000"/>
                </a:solidFill>
                <a:latin typeface="Consolas" panose="020B0609020204030204" pitchFamily="49" charset="0"/>
              </a:rPr>
            </a:br>
            <a:r>
              <a:rPr lang="en-GB" sz="1800" dirty="0">
                <a:solidFill>
                  <a:srgbClr val="008000"/>
                </a:solidFill>
                <a:latin typeface="Consolas" panose="020B0609020204030204" pitchFamily="49" charset="0"/>
              </a:rPr>
              <a:t>// Act</a:t>
            </a:r>
          </a:p>
          <a:p>
            <a:r>
              <a:rPr lang="en-GB" sz="1800" dirty="0">
                <a:solidFill>
                  <a:srgbClr val="000000"/>
                </a:solidFill>
                <a:latin typeface="Consolas" panose="020B0609020204030204" pitchFamily="49" charset="0"/>
              </a:rPr>
              <a:t>Resolve&lt;</a:t>
            </a:r>
            <a:r>
              <a:rPr lang="en-GB" sz="1800" dirty="0" err="1">
                <a:solidFill>
                  <a:srgbClr val="000000"/>
                </a:solidFill>
                <a:latin typeface="Consolas" panose="020B0609020204030204" pitchFamily="49" charset="0"/>
              </a:rPr>
              <a:t>IceCreamVan</a:t>
            </a:r>
            <a:r>
              <a:rPr lang="en-GB" sz="1800" dirty="0">
                <a:solidFill>
                  <a:srgbClr val="000000"/>
                </a:solidFill>
                <a:latin typeface="Consolas" panose="020B0609020204030204" pitchFamily="49" charset="0"/>
              </a:rPr>
              <a:t>&gt;().Sell(</a:t>
            </a:r>
            <a:r>
              <a:rPr lang="en-GB" sz="1800" dirty="0">
                <a:solidFill>
                  <a:srgbClr val="A31515"/>
                </a:solidFill>
                <a:latin typeface="Consolas" panose="020B0609020204030204" pitchFamily="49" charset="0"/>
              </a:rPr>
              <a:t>"Graeme"</a:t>
            </a:r>
            <a:r>
              <a:rPr lang="en-GB" sz="1800" dirty="0">
                <a:solidFill>
                  <a:srgbClr val="000000"/>
                </a:solidFill>
                <a:latin typeface="Consolas" panose="020B0609020204030204" pitchFamily="49" charset="0"/>
              </a:rPr>
              <a:t>, </a:t>
            </a:r>
            <a:r>
              <a:rPr lang="en-GB" sz="1800" dirty="0">
                <a:solidFill>
                  <a:srgbClr val="A31515"/>
                </a:solidFill>
                <a:latin typeface="Consolas" panose="020B0609020204030204" pitchFamily="49" charset="0"/>
              </a:rPr>
              <a:t>"</a:t>
            </a:r>
            <a:r>
              <a:rPr lang="en-GB" sz="1800" dirty="0" err="1">
                <a:solidFill>
                  <a:srgbClr val="A31515"/>
                </a:solidFill>
                <a:latin typeface="Consolas" panose="020B0609020204030204" pitchFamily="49" charset="0"/>
              </a:rPr>
              <a:t>ChocTop</a:t>
            </a:r>
            <a:r>
              <a:rPr lang="en-GB" sz="1800" dirty="0">
                <a:solidFill>
                  <a:srgbClr val="A31515"/>
                </a:solidFill>
                <a:latin typeface="Consolas" panose="020B0609020204030204" pitchFamily="49" charset="0"/>
              </a:rPr>
              <a:t>"</a:t>
            </a:r>
            <a:r>
              <a:rPr lang="en-GB" sz="1800" dirty="0">
                <a:solidFill>
                  <a:srgbClr val="000000"/>
                </a:solidFill>
                <a:latin typeface="Consolas" panose="020B0609020204030204" pitchFamily="49" charset="0"/>
              </a:rPr>
              <a:t>);</a:t>
            </a:r>
            <a:br>
              <a:rPr lang="en-GB" sz="1800" dirty="0">
                <a:solidFill>
                  <a:srgbClr val="000000"/>
                </a:solidFill>
                <a:latin typeface="Consolas" panose="020B0609020204030204" pitchFamily="49" charset="0"/>
              </a:rPr>
            </a:br>
            <a:endParaRPr lang="en-GB" sz="1800" dirty="0">
              <a:solidFill>
                <a:srgbClr val="000000"/>
              </a:solidFill>
              <a:latin typeface="Consolas" panose="020B0609020204030204" pitchFamily="49" charset="0"/>
            </a:endParaRPr>
          </a:p>
          <a:p>
            <a:r>
              <a:rPr lang="en-GB" sz="1800" dirty="0">
                <a:solidFill>
                  <a:srgbClr val="008000"/>
                </a:solidFill>
                <a:latin typeface="Consolas" panose="020B0609020204030204" pitchFamily="49" charset="0"/>
              </a:rPr>
              <a:t>// Assert</a:t>
            </a:r>
          </a:p>
          <a:p>
            <a:r>
              <a:rPr lang="en-AU" sz="1800" dirty="0">
                <a:solidFill>
                  <a:srgbClr val="000000"/>
                </a:solidFill>
                <a:latin typeface="Consolas" panose="020B0609020204030204" pitchFamily="49" charset="0"/>
              </a:rPr>
              <a:t>var </a:t>
            </a:r>
            <a:r>
              <a:rPr lang="en-AU" sz="1800" dirty="0" err="1">
                <a:solidFill>
                  <a:srgbClr val="000000"/>
                </a:solidFill>
                <a:latin typeface="Consolas" panose="020B0609020204030204" pitchFamily="49" charset="0"/>
              </a:rPr>
              <a:t>graeme</a:t>
            </a:r>
            <a:r>
              <a:rPr lang="en-AU" sz="1800" dirty="0">
                <a:solidFill>
                  <a:srgbClr val="000000"/>
                </a:solidFill>
                <a:latin typeface="Consolas" panose="020B0609020204030204" pitchFamily="49" charset="0"/>
              </a:rPr>
              <a:t> = </a:t>
            </a:r>
            <a:r>
              <a:rPr lang="en-GB" sz="1800" dirty="0" err="1">
                <a:solidFill>
                  <a:srgbClr val="000000"/>
                </a:solidFill>
                <a:latin typeface="Consolas" panose="020B0609020204030204" pitchFamily="49" charset="0"/>
              </a:rPr>
              <a:t>VerifyContext.Customers.Single</a:t>
            </a:r>
            <a:r>
              <a:rPr lang="en-GB" sz="1800" dirty="0">
                <a:solidFill>
                  <a:srgbClr val="000000"/>
                </a:solidFill>
                <a:latin typeface="Consolas" panose="020B0609020204030204" pitchFamily="49" charset="0"/>
              </a:rPr>
              <a:t>();</a:t>
            </a:r>
          </a:p>
          <a:p>
            <a:r>
              <a:rPr lang="en-GB" sz="1800" dirty="0" err="1">
                <a:solidFill>
                  <a:srgbClr val="000000"/>
                </a:solidFill>
                <a:latin typeface="Consolas" panose="020B0609020204030204" pitchFamily="49" charset="0"/>
              </a:rPr>
              <a:t>graeme.IceCreams.ShouldContain</a:t>
            </a:r>
            <a:r>
              <a:rPr lang="en-GB" sz="1800" dirty="0">
                <a:solidFill>
                  <a:srgbClr val="000000"/>
                </a:solidFill>
                <a:latin typeface="Consolas" panose="020B0609020204030204" pitchFamily="49" charset="0"/>
              </a:rPr>
              <a:t>(</a:t>
            </a:r>
            <a:r>
              <a:rPr lang="en-GB" sz="1800" dirty="0">
                <a:solidFill>
                  <a:srgbClr val="A31515"/>
                </a:solidFill>
                <a:latin typeface="Consolas" panose="020B0609020204030204" pitchFamily="49" charset="0"/>
              </a:rPr>
              <a:t>"</a:t>
            </a:r>
            <a:r>
              <a:rPr lang="en-GB" sz="1800" dirty="0" err="1">
                <a:solidFill>
                  <a:srgbClr val="A31515"/>
                </a:solidFill>
                <a:latin typeface="Consolas" panose="020B0609020204030204" pitchFamily="49" charset="0"/>
              </a:rPr>
              <a:t>ChocTop</a:t>
            </a:r>
            <a:r>
              <a:rPr lang="en-GB" sz="1800" dirty="0">
                <a:solidFill>
                  <a:srgbClr val="A31515"/>
                </a:solidFill>
                <a:latin typeface="Consolas" panose="020B0609020204030204" pitchFamily="49" charset="0"/>
              </a:rPr>
              <a:t>"</a:t>
            </a:r>
            <a:r>
              <a:rPr lang="en-GB" sz="1800" dirty="0">
                <a:solidFill>
                  <a:srgbClr val="000000"/>
                </a:solidFill>
                <a:latin typeface="Consolas" panose="020B0609020204030204" pitchFamily="49" charset="0"/>
              </a:rPr>
              <a:t>);</a:t>
            </a:r>
          </a:p>
          <a:p>
            <a:r>
              <a:rPr lang="en-GB" sz="1800" dirty="0" err="1">
                <a:solidFill>
                  <a:srgbClr val="000000"/>
                </a:solidFill>
                <a:latin typeface="Consolas" panose="020B0609020204030204" pitchFamily="49" charset="0"/>
              </a:rPr>
              <a:t>graeme.Balance.ShouldEqual</a:t>
            </a:r>
            <a:r>
              <a:rPr lang="en-GB" sz="1800" dirty="0">
                <a:solidFill>
                  <a:srgbClr val="000000"/>
                </a:solidFill>
                <a:latin typeface="Consolas" panose="020B0609020204030204" pitchFamily="49" charset="0"/>
              </a:rPr>
              <a:t>(</a:t>
            </a:r>
            <a:r>
              <a:rPr lang="en-GB" sz="1800" dirty="0" err="1">
                <a:solidFill>
                  <a:srgbClr val="000000"/>
                </a:solidFill>
                <a:latin typeface="Consolas" panose="020B0609020204030204" pitchFamily="49" charset="0"/>
              </a:rPr>
              <a:t>initialBalance</a:t>
            </a:r>
            <a:r>
              <a:rPr lang="en-GB" sz="1800" dirty="0">
                <a:solidFill>
                  <a:srgbClr val="000000"/>
                </a:solidFill>
                <a:latin typeface="Consolas" panose="020B0609020204030204" pitchFamily="49" charset="0"/>
              </a:rPr>
              <a:t> - 5);</a:t>
            </a:r>
            <a:endParaRPr lang="en-AU"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01330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AC24-ED36-4185-A463-CA458727A58F}"/>
              </a:ext>
            </a:extLst>
          </p:cNvPr>
          <p:cNvSpPr>
            <a:spLocks noGrp="1"/>
          </p:cNvSpPr>
          <p:nvPr>
            <p:ph type="title"/>
          </p:nvPr>
        </p:nvSpPr>
        <p:spPr/>
        <p:txBody>
          <a:bodyPr/>
          <a:lstStyle/>
          <a:p>
            <a:r>
              <a:rPr lang="en-AU" dirty="0"/>
              <a:t>Unit tests are awesome!</a:t>
            </a:r>
          </a:p>
        </p:txBody>
      </p:sp>
      <p:sp>
        <p:nvSpPr>
          <p:cNvPr id="3" name="Content Placeholder 2">
            <a:extLst>
              <a:ext uri="{FF2B5EF4-FFF2-40B4-BE49-F238E27FC236}">
                <a16:creationId xmlns:a16="http://schemas.microsoft.com/office/drawing/2014/main" id="{A894FF44-D747-4E20-87C7-84B21D85145C}"/>
              </a:ext>
            </a:extLst>
          </p:cNvPr>
          <p:cNvSpPr>
            <a:spLocks noGrp="1"/>
          </p:cNvSpPr>
          <p:nvPr>
            <p:ph idx="1"/>
          </p:nvPr>
        </p:nvSpPr>
        <p:spPr>
          <a:xfrm>
            <a:off x="1024128" y="1869118"/>
            <a:ext cx="11167872" cy="4023360"/>
          </a:xfrm>
        </p:spPr>
        <p:txBody>
          <a:bodyPr vert="horz" lIns="91440" tIns="45720" rIns="91440" bIns="45720" rtlCol="0" anchor="t">
            <a:noAutofit/>
          </a:bodyPr>
          <a:lstStyle/>
          <a:p>
            <a:r>
              <a:rPr lang="en-AU" sz="1800" dirty="0">
                <a:solidFill>
                  <a:srgbClr val="008000"/>
                </a:solidFill>
                <a:latin typeface="Consolas" panose="020B0609020204030204" pitchFamily="49" charset="0"/>
              </a:rPr>
              <a:t>// Arrange</a:t>
            </a:r>
            <a:endParaRPr lang="en-AU" sz="1800" dirty="0">
              <a:solidFill>
                <a:srgbClr val="000000"/>
              </a:solidFill>
              <a:latin typeface="Consolas" panose="020B0609020204030204" pitchFamily="49" charset="0"/>
            </a:endParaRPr>
          </a:p>
          <a:p>
            <a:r>
              <a:rPr lang="en-AU" sz="1800" dirty="0" err="1">
                <a:solidFill>
                  <a:srgbClr val="000000"/>
                </a:solidFill>
                <a:latin typeface="Consolas" panose="020B0609020204030204" pitchFamily="49" charset="0"/>
              </a:rPr>
              <a:t>MockIceCreamPriceCalculator.Calculate</a:t>
            </a:r>
            <a:r>
              <a:rPr lang="en-AU" sz="1800" dirty="0">
                <a:solidFill>
                  <a:srgbClr val="000000"/>
                </a:solidFill>
                <a:latin typeface="Consolas" panose="020B0609020204030204" pitchFamily="49" charset="0"/>
              </a:rPr>
              <a:t>(</a:t>
            </a:r>
            <a:r>
              <a:rPr lang="en-AU" sz="1800" dirty="0">
                <a:solidFill>
                  <a:srgbClr val="A31515"/>
                </a:solidFill>
                <a:latin typeface="Consolas" panose="020B0609020204030204" pitchFamily="49" charset="0"/>
              </a:rPr>
              <a:t>"</a:t>
            </a:r>
            <a:r>
              <a:rPr lang="en-AU" sz="1800" dirty="0" err="1">
                <a:solidFill>
                  <a:srgbClr val="A31515"/>
                </a:solidFill>
                <a:latin typeface="Consolas" panose="020B0609020204030204" pitchFamily="49" charset="0"/>
              </a:rPr>
              <a:t>ChocTop</a:t>
            </a:r>
            <a:r>
              <a:rPr lang="en-AU" sz="1800" dirty="0">
                <a:solidFill>
                  <a:srgbClr val="A31515"/>
                </a:solidFill>
                <a:latin typeface="Consolas" panose="020B0609020204030204" pitchFamily="49" charset="0"/>
              </a:rPr>
              <a:t>"</a:t>
            </a:r>
            <a:r>
              <a:rPr lang="en-AU" sz="1800" dirty="0">
                <a:solidFill>
                  <a:srgbClr val="000000"/>
                </a:solidFill>
                <a:latin typeface="Consolas" panose="020B0609020204030204" pitchFamily="49" charset="0"/>
              </a:rPr>
              <a:t>).Returns(</a:t>
            </a:r>
            <a:r>
              <a:rPr lang="en-AU" sz="1800" dirty="0">
                <a:solidFill>
                  <a:srgbClr val="09885A"/>
                </a:solidFill>
                <a:latin typeface="Consolas" panose="020B0609020204030204" pitchFamily="49" charset="0"/>
              </a:rPr>
              <a:t>5.75</a:t>
            </a:r>
            <a:r>
              <a:rPr lang="en-AU" sz="1800" dirty="0">
                <a:solidFill>
                  <a:srgbClr val="000000"/>
                </a:solidFill>
                <a:latin typeface="Consolas" panose="020B0609020204030204" pitchFamily="49" charset="0"/>
              </a:rPr>
              <a:t>);</a:t>
            </a:r>
          </a:p>
          <a:p>
            <a:r>
              <a:rPr lang="en-AU" sz="1800" dirty="0" err="1">
                <a:solidFill>
                  <a:srgbClr val="000000"/>
                </a:solidFill>
                <a:latin typeface="Consolas" panose="020B0609020204030204" pitchFamily="49" charset="0"/>
              </a:rPr>
              <a:t>MockCustomerProvider.FindByName</a:t>
            </a:r>
            <a:r>
              <a:rPr lang="en-AU" sz="1800" dirty="0">
                <a:solidFill>
                  <a:srgbClr val="000000"/>
                </a:solidFill>
                <a:latin typeface="Consolas" panose="020B0609020204030204" pitchFamily="49" charset="0"/>
              </a:rPr>
              <a:t>(</a:t>
            </a:r>
            <a:r>
              <a:rPr lang="en-AU" sz="1800" dirty="0">
                <a:solidFill>
                  <a:srgbClr val="A31515"/>
                </a:solidFill>
                <a:latin typeface="Consolas" panose="020B0609020204030204" pitchFamily="49" charset="0"/>
              </a:rPr>
              <a:t>"Graeme"</a:t>
            </a:r>
            <a:r>
              <a:rPr lang="en-AU" sz="1800" dirty="0">
                <a:solidFill>
                  <a:srgbClr val="000000"/>
                </a:solidFill>
                <a:latin typeface="Consolas" panose="020B0609020204030204" pitchFamily="49" charset="0"/>
              </a:rPr>
              <a:t>).Returns(</a:t>
            </a:r>
            <a:r>
              <a:rPr lang="en-AU" sz="1800" dirty="0">
                <a:solidFill>
                  <a:srgbClr val="0000FF"/>
                </a:solidFill>
                <a:latin typeface="Consolas" panose="020B0609020204030204" pitchFamily="49" charset="0"/>
              </a:rPr>
              <a:t>new</a:t>
            </a:r>
            <a:r>
              <a:rPr lang="en-AU" sz="1800" dirty="0">
                <a:solidFill>
                  <a:srgbClr val="000000"/>
                </a:solidFill>
                <a:latin typeface="Consolas" panose="020B0609020204030204" pitchFamily="49" charset="0"/>
              </a:rPr>
              <a:t> [] {</a:t>
            </a:r>
            <a:r>
              <a:rPr lang="en-AU" sz="1800" dirty="0" err="1">
                <a:solidFill>
                  <a:srgbClr val="000000"/>
                </a:solidFill>
                <a:latin typeface="Consolas" panose="020B0609020204030204" pitchFamily="49" charset="0"/>
              </a:rPr>
              <a:t>MockCustomer</a:t>
            </a:r>
            <a:r>
              <a:rPr lang="en-AU" sz="1800" dirty="0">
                <a:solidFill>
                  <a:srgbClr val="000000"/>
                </a:solidFill>
                <a:latin typeface="Consolas" panose="020B0609020204030204" pitchFamily="49" charset="0"/>
              </a:rPr>
              <a:t>});</a:t>
            </a:r>
          </a:p>
          <a:p>
            <a:r>
              <a:rPr lang="en-AU" sz="1800" dirty="0">
                <a:solidFill>
                  <a:srgbClr val="0000FF"/>
                </a:solidFill>
                <a:latin typeface="Consolas" panose="020B0609020204030204" pitchFamily="49" charset="0"/>
              </a:rPr>
              <a:t>var</a:t>
            </a:r>
            <a:r>
              <a:rPr lang="en-AU" sz="1800" dirty="0">
                <a:solidFill>
                  <a:srgbClr val="000000"/>
                </a:solidFill>
                <a:latin typeface="Consolas" panose="020B0609020204030204" pitchFamily="49" charset="0"/>
              </a:rPr>
              <a:t> </a:t>
            </a:r>
            <a:r>
              <a:rPr lang="en-AU" sz="1800" dirty="0" err="1">
                <a:solidFill>
                  <a:srgbClr val="000000"/>
                </a:solidFill>
                <a:latin typeface="Consolas" panose="020B0609020204030204" pitchFamily="49" charset="0"/>
              </a:rPr>
              <a:t>initialBalance</a:t>
            </a:r>
            <a:r>
              <a:rPr lang="en-AU" sz="1800" dirty="0">
                <a:solidFill>
                  <a:srgbClr val="000000"/>
                </a:solidFill>
                <a:latin typeface="Consolas" panose="020B0609020204030204" pitchFamily="49" charset="0"/>
              </a:rPr>
              <a:t> = </a:t>
            </a:r>
            <a:r>
              <a:rPr lang="en-AU" sz="1800" dirty="0" err="1">
                <a:solidFill>
                  <a:srgbClr val="000000"/>
                </a:solidFill>
                <a:latin typeface="Consolas" panose="020B0609020204030204" pitchFamily="49" charset="0"/>
              </a:rPr>
              <a:t>MockCustomer.Balance</a:t>
            </a:r>
            <a:r>
              <a:rPr lang="en-AU" sz="1800" dirty="0">
                <a:solidFill>
                  <a:srgbClr val="000000"/>
                </a:solidFill>
                <a:latin typeface="Consolas" panose="020B0609020204030204" pitchFamily="49" charset="0"/>
              </a:rPr>
              <a:t>;</a:t>
            </a:r>
          </a:p>
          <a:p>
            <a:r>
              <a:rPr lang="en-AU" sz="1800" dirty="0">
                <a:solidFill>
                  <a:srgbClr val="0000FF"/>
                </a:solidFill>
                <a:latin typeface="Consolas" panose="020B0609020204030204" pitchFamily="49" charset="0"/>
              </a:rPr>
              <a:t>var</a:t>
            </a:r>
            <a:r>
              <a:rPr lang="en-AU" sz="1800" dirty="0">
                <a:solidFill>
                  <a:srgbClr val="000000"/>
                </a:solidFill>
                <a:latin typeface="Consolas" panose="020B0609020204030204" pitchFamily="49" charset="0"/>
              </a:rPr>
              <a:t> </a:t>
            </a:r>
            <a:r>
              <a:rPr lang="en-AU" sz="1800" dirty="0" err="1">
                <a:solidFill>
                  <a:srgbClr val="000000"/>
                </a:solidFill>
                <a:latin typeface="Consolas" panose="020B0609020204030204" pitchFamily="49" charset="0"/>
              </a:rPr>
              <a:t>iceCreamVanUnderTest</a:t>
            </a:r>
            <a:r>
              <a:rPr lang="en-AU" sz="1800" dirty="0">
                <a:solidFill>
                  <a:srgbClr val="000000"/>
                </a:solidFill>
                <a:latin typeface="Consolas" panose="020B0609020204030204" pitchFamily="49" charset="0"/>
              </a:rPr>
              <a:t> = new </a:t>
            </a:r>
            <a:r>
              <a:rPr lang="en-AU" sz="1800" dirty="0" err="1">
                <a:solidFill>
                  <a:srgbClr val="000000"/>
                </a:solidFill>
                <a:latin typeface="Consolas" panose="020B0609020204030204" pitchFamily="49" charset="0"/>
              </a:rPr>
              <a:t>IceCreamVan</a:t>
            </a:r>
            <a:r>
              <a:rPr lang="en-AU" sz="1800" dirty="0">
                <a:solidFill>
                  <a:srgbClr val="000000"/>
                </a:solidFill>
                <a:latin typeface="Consolas" panose="020B0609020204030204" pitchFamily="49" charset="0"/>
              </a:rPr>
              <a:t>(</a:t>
            </a:r>
            <a:r>
              <a:rPr lang="en-AU" sz="1800" dirty="0" err="1">
                <a:solidFill>
                  <a:srgbClr val="000000"/>
                </a:solidFill>
                <a:latin typeface="Consolas" panose="020B0609020204030204" pitchFamily="49" charset="0"/>
              </a:rPr>
              <a:t>MockIceCreamPriceCalculator</a:t>
            </a:r>
            <a:r>
              <a:rPr lang="en-AU" sz="1800" dirty="0">
                <a:solidFill>
                  <a:srgbClr val="000000"/>
                </a:solidFill>
                <a:latin typeface="Consolas" panose="020B0609020204030204" pitchFamily="49" charset="0"/>
              </a:rPr>
              <a:t>,</a:t>
            </a:r>
            <a:br>
              <a:rPr lang="en-AU" sz="1800" dirty="0">
                <a:solidFill>
                  <a:srgbClr val="000000"/>
                </a:solidFill>
                <a:latin typeface="Consolas" panose="020B0609020204030204" pitchFamily="49" charset="0"/>
              </a:rPr>
            </a:br>
            <a:r>
              <a:rPr lang="en-AU" sz="1800" dirty="0">
                <a:solidFill>
                  <a:srgbClr val="000000"/>
                </a:solidFill>
                <a:latin typeface="Consolas" panose="020B0609020204030204" pitchFamily="49" charset="0"/>
              </a:rPr>
              <a:t>    </a:t>
            </a:r>
            <a:r>
              <a:rPr lang="en-AU" sz="1800" dirty="0" err="1">
                <a:solidFill>
                  <a:srgbClr val="000000"/>
                </a:solidFill>
                <a:latin typeface="Consolas" panose="020B0609020204030204" pitchFamily="49" charset="0"/>
              </a:rPr>
              <a:t>MockCustomerProvider</a:t>
            </a:r>
            <a:r>
              <a:rPr lang="en-AU" sz="1800" dirty="0">
                <a:solidFill>
                  <a:srgbClr val="000000"/>
                </a:solidFill>
                <a:latin typeface="Consolas" panose="020B0609020204030204" pitchFamily="49" charset="0"/>
              </a:rPr>
              <a:t>);</a:t>
            </a:r>
          </a:p>
          <a:p>
            <a:br>
              <a:rPr lang="en-AU" sz="1800" dirty="0">
                <a:latin typeface="+mn-ea"/>
                <a:cs typeface="+mn-ea"/>
              </a:rPr>
            </a:br>
            <a:r>
              <a:rPr lang="en-AU" sz="1800" dirty="0">
                <a:solidFill>
                  <a:srgbClr val="008000"/>
                </a:solidFill>
                <a:latin typeface="Consolas" panose="020B0609020204030204" pitchFamily="49" charset="0"/>
              </a:rPr>
              <a:t>// Act</a:t>
            </a:r>
            <a:endParaRPr lang="en-AU" sz="1800" dirty="0">
              <a:solidFill>
                <a:srgbClr val="000000"/>
              </a:solidFill>
              <a:latin typeface="Consolas" panose="020B0609020204030204" pitchFamily="49" charset="0"/>
            </a:endParaRPr>
          </a:p>
          <a:p>
            <a:r>
              <a:rPr lang="en-AU" sz="1800" dirty="0" err="1">
                <a:solidFill>
                  <a:srgbClr val="000000"/>
                </a:solidFill>
                <a:latin typeface="Consolas" panose="020B0609020204030204" pitchFamily="49" charset="0"/>
              </a:rPr>
              <a:t>iceCreamVanUnderTest.Sell</a:t>
            </a:r>
            <a:r>
              <a:rPr lang="en-AU" sz="1800" dirty="0">
                <a:solidFill>
                  <a:srgbClr val="000000"/>
                </a:solidFill>
                <a:latin typeface="Consolas" panose="020B0609020204030204" pitchFamily="49" charset="0"/>
              </a:rPr>
              <a:t>(</a:t>
            </a:r>
            <a:r>
              <a:rPr lang="en-AU" sz="1800" dirty="0">
                <a:solidFill>
                  <a:srgbClr val="A31515"/>
                </a:solidFill>
                <a:latin typeface="Consolas" panose="020B0609020204030204" pitchFamily="49" charset="0"/>
              </a:rPr>
              <a:t>"Graeme"</a:t>
            </a:r>
            <a:r>
              <a:rPr lang="en-AU" sz="1800" dirty="0">
                <a:solidFill>
                  <a:srgbClr val="000000"/>
                </a:solidFill>
                <a:latin typeface="Consolas" panose="020B0609020204030204" pitchFamily="49" charset="0"/>
              </a:rPr>
              <a:t>, </a:t>
            </a:r>
            <a:r>
              <a:rPr lang="en-AU" sz="1800" dirty="0">
                <a:solidFill>
                  <a:srgbClr val="A31515"/>
                </a:solidFill>
                <a:latin typeface="Consolas" panose="020B0609020204030204" pitchFamily="49" charset="0"/>
              </a:rPr>
              <a:t>"</a:t>
            </a:r>
            <a:r>
              <a:rPr lang="en-AU" sz="1800" dirty="0" err="1">
                <a:solidFill>
                  <a:srgbClr val="A31515"/>
                </a:solidFill>
                <a:latin typeface="Consolas" panose="020B0609020204030204" pitchFamily="49" charset="0"/>
              </a:rPr>
              <a:t>ChocTop</a:t>
            </a:r>
            <a:r>
              <a:rPr lang="en-AU" sz="1800" dirty="0">
                <a:solidFill>
                  <a:srgbClr val="A31515"/>
                </a:solidFill>
                <a:latin typeface="Consolas" panose="020B0609020204030204" pitchFamily="49" charset="0"/>
              </a:rPr>
              <a:t>"</a:t>
            </a:r>
            <a:r>
              <a:rPr lang="en-AU" sz="1800" dirty="0">
                <a:solidFill>
                  <a:srgbClr val="000000"/>
                </a:solidFill>
                <a:latin typeface="Consolas" panose="020B0609020204030204" pitchFamily="49" charset="0"/>
              </a:rPr>
              <a:t>);</a:t>
            </a:r>
          </a:p>
          <a:p>
            <a:br>
              <a:rPr lang="en-AU" sz="1800" dirty="0">
                <a:latin typeface="+mn-ea"/>
                <a:cs typeface="+mn-ea"/>
              </a:rPr>
            </a:br>
            <a:r>
              <a:rPr lang="en-AU" sz="1800" dirty="0">
                <a:solidFill>
                  <a:srgbClr val="008000"/>
                </a:solidFill>
                <a:latin typeface="Consolas" panose="020B0609020204030204" pitchFamily="49" charset="0"/>
              </a:rPr>
              <a:t>// Assert</a:t>
            </a:r>
            <a:endParaRPr lang="en-AU" sz="1800" dirty="0">
              <a:solidFill>
                <a:srgbClr val="000000"/>
              </a:solidFill>
              <a:latin typeface="Consolas" panose="020B0609020204030204" pitchFamily="49" charset="0"/>
            </a:endParaRPr>
          </a:p>
          <a:p>
            <a:r>
              <a:rPr lang="en-AU" sz="1800" dirty="0" err="1">
                <a:solidFill>
                  <a:srgbClr val="000000"/>
                </a:solidFill>
                <a:latin typeface="Consolas" panose="020B0609020204030204" pitchFamily="49" charset="0"/>
              </a:rPr>
              <a:t>MockCustomer.IceCreams.Received</a:t>
            </a:r>
            <a:r>
              <a:rPr lang="en-AU" sz="1800" dirty="0">
                <a:solidFill>
                  <a:srgbClr val="000000"/>
                </a:solidFill>
                <a:latin typeface="Consolas" panose="020B0609020204030204" pitchFamily="49" charset="0"/>
              </a:rPr>
              <a:t>().Add(</a:t>
            </a:r>
            <a:r>
              <a:rPr lang="en-AU" sz="1800" dirty="0" err="1">
                <a:solidFill>
                  <a:srgbClr val="000000"/>
                </a:solidFill>
                <a:latin typeface="Consolas" panose="020B0609020204030204" pitchFamily="49" charset="0"/>
              </a:rPr>
              <a:t>Arg.Any</a:t>
            </a:r>
            <a:r>
              <a:rPr lang="en-AU" sz="1800" dirty="0">
                <a:solidFill>
                  <a:srgbClr val="000000"/>
                </a:solidFill>
                <a:latin typeface="Consolas" panose="020B0609020204030204" pitchFamily="49" charset="0"/>
              </a:rPr>
              <a:t>&lt;</a:t>
            </a:r>
            <a:r>
              <a:rPr lang="en-AU" sz="1800" dirty="0" err="1">
                <a:solidFill>
                  <a:srgbClr val="0000FF"/>
                </a:solidFill>
                <a:latin typeface="Consolas" panose="020B0609020204030204" pitchFamily="49" charset="0"/>
              </a:rPr>
              <a:t>Icecream</a:t>
            </a:r>
            <a:r>
              <a:rPr lang="en-AU" sz="1800" dirty="0">
                <a:solidFill>
                  <a:srgbClr val="000000"/>
                </a:solidFill>
                <a:latin typeface="Consolas" panose="020B0609020204030204" pitchFamily="49" charset="0"/>
              </a:rPr>
              <a:t>&gt;(</a:t>
            </a:r>
            <a:r>
              <a:rPr lang="en-AU" sz="1800" dirty="0" err="1">
                <a:solidFill>
                  <a:srgbClr val="000000"/>
                </a:solidFill>
                <a:latin typeface="Consolas" panose="020B0609020204030204" pitchFamily="49" charset="0"/>
              </a:rPr>
              <a:t>i</a:t>
            </a:r>
            <a:r>
              <a:rPr lang="en-AU" sz="1800" dirty="0">
                <a:solidFill>
                  <a:srgbClr val="000000"/>
                </a:solidFill>
                <a:latin typeface="Consolas" panose="020B0609020204030204" pitchFamily="49" charset="0"/>
              </a:rPr>
              <a:t> =&gt; </a:t>
            </a:r>
            <a:r>
              <a:rPr lang="en-AU" sz="1800" dirty="0" err="1">
                <a:solidFill>
                  <a:srgbClr val="000000"/>
                </a:solidFill>
                <a:latin typeface="Consolas" panose="020B0609020204030204" pitchFamily="49" charset="0"/>
              </a:rPr>
              <a:t>i.type</a:t>
            </a:r>
            <a:r>
              <a:rPr lang="en-AU" sz="1800" dirty="0">
                <a:solidFill>
                  <a:srgbClr val="000000"/>
                </a:solidFill>
                <a:latin typeface="Consolas" panose="020B0609020204030204" pitchFamily="49" charset="0"/>
              </a:rPr>
              <a:t> == </a:t>
            </a:r>
            <a:r>
              <a:rPr lang="en-AU" sz="1800" dirty="0">
                <a:solidFill>
                  <a:srgbClr val="A31515"/>
                </a:solidFill>
                <a:latin typeface="Consolas" panose="020B0609020204030204" pitchFamily="49" charset="0"/>
              </a:rPr>
              <a:t>"</a:t>
            </a:r>
            <a:r>
              <a:rPr lang="en-AU" sz="1800" dirty="0" err="1">
                <a:solidFill>
                  <a:srgbClr val="A31515"/>
                </a:solidFill>
                <a:latin typeface="Consolas" panose="020B0609020204030204" pitchFamily="49" charset="0"/>
              </a:rPr>
              <a:t>ChocTop</a:t>
            </a:r>
            <a:r>
              <a:rPr lang="en-AU" sz="1800" dirty="0">
                <a:solidFill>
                  <a:srgbClr val="A31515"/>
                </a:solidFill>
                <a:latin typeface="Consolas" panose="020B0609020204030204" pitchFamily="49" charset="0"/>
              </a:rPr>
              <a:t>" </a:t>
            </a:r>
            <a:r>
              <a:rPr lang="en-AU" sz="1800" dirty="0">
                <a:solidFill>
                  <a:srgbClr val="000000"/>
                </a:solidFill>
                <a:latin typeface="Consolas" panose="020B0609020204030204" pitchFamily="49" charset="0"/>
              </a:rPr>
              <a:t>));</a:t>
            </a:r>
          </a:p>
          <a:p>
            <a:r>
              <a:rPr lang="en-AU" sz="1800" b="0" dirty="0" err="1">
                <a:solidFill>
                  <a:srgbClr val="000000"/>
                </a:solidFill>
                <a:effectLst/>
                <a:latin typeface="Consolas" panose="020B0609020204030204" pitchFamily="49" charset="0"/>
              </a:rPr>
              <a:t>MockCustomer.Balance.ShouldBe</a:t>
            </a:r>
            <a:r>
              <a:rPr lang="en-AU" sz="1800" dirty="0">
                <a:solidFill>
                  <a:srgbClr val="000000"/>
                </a:solidFill>
                <a:latin typeface="Consolas" panose="020B0609020204030204" pitchFamily="49" charset="0"/>
              </a:rPr>
              <a:t>(</a:t>
            </a:r>
            <a:r>
              <a:rPr lang="en-AU" sz="1800" dirty="0" err="1">
                <a:solidFill>
                  <a:srgbClr val="000000"/>
                </a:solidFill>
                <a:latin typeface="Consolas" panose="020B0609020204030204" pitchFamily="49" charset="0"/>
              </a:rPr>
              <a:t>initialBalance</a:t>
            </a:r>
            <a:r>
              <a:rPr lang="en-AU" sz="1800" dirty="0">
                <a:solidFill>
                  <a:srgbClr val="000000"/>
                </a:solidFill>
                <a:latin typeface="Consolas" panose="020B0609020204030204" pitchFamily="49" charset="0"/>
              </a:rPr>
              <a:t> – </a:t>
            </a:r>
            <a:r>
              <a:rPr lang="en-AU" sz="1800" dirty="0">
                <a:solidFill>
                  <a:srgbClr val="09885A"/>
                </a:solidFill>
                <a:latin typeface="Consolas" panose="020B0609020204030204" pitchFamily="49" charset="0"/>
              </a:rPr>
              <a:t>5.75</a:t>
            </a:r>
            <a:r>
              <a:rPr lang="en-AU" sz="1800" dirty="0">
                <a:solidFill>
                  <a:srgbClr val="000000"/>
                </a:solidFill>
                <a:latin typeface="Consolas" panose="020B0609020204030204" pitchFamily="49" charset="0"/>
              </a:rPr>
              <a:t>);</a:t>
            </a:r>
            <a:endParaRPr lang="en-AU" sz="18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91438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314A-1261-4588-AF51-267A98E9C8BF}"/>
              </a:ext>
            </a:extLst>
          </p:cNvPr>
          <p:cNvSpPr>
            <a:spLocks noGrp="1"/>
          </p:cNvSpPr>
          <p:nvPr>
            <p:ph type="title"/>
          </p:nvPr>
        </p:nvSpPr>
        <p:spPr/>
        <p:txBody>
          <a:bodyPr/>
          <a:lstStyle/>
          <a:p>
            <a:r>
              <a:rPr lang="en-AU" dirty="0"/>
              <a:t>Testing behaviour &gt; implementation</a:t>
            </a:r>
          </a:p>
        </p:txBody>
      </p:sp>
      <p:sp>
        <p:nvSpPr>
          <p:cNvPr id="4" name="TextBox 3">
            <a:extLst>
              <a:ext uri="{FF2B5EF4-FFF2-40B4-BE49-F238E27FC236}">
                <a16:creationId xmlns:a16="http://schemas.microsoft.com/office/drawing/2014/main" id="{A80FB7F6-5BB1-41B6-A504-5C10C2E1F02A}"/>
              </a:ext>
            </a:extLst>
          </p:cNvPr>
          <p:cNvSpPr txBox="1"/>
          <p:nvPr/>
        </p:nvSpPr>
        <p:spPr>
          <a:xfrm>
            <a:off x="3812923" y="3343259"/>
            <a:ext cx="4142481" cy="1754326"/>
          </a:xfrm>
          <a:prstGeom prst="rect">
            <a:avLst/>
          </a:prstGeom>
          <a:noFill/>
          <a:ln>
            <a:solidFill>
              <a:schemeClr val="tx1"/>
            </a:solidFill>
          </a:ln>
        </p:spPr>
        <p:txBody>
          <a:bodyPr wrap="none" rtlCol="0">
            <a:spAutoFit/>
          </a:bodyPr>
          <a:lstStyle/>
          <a:p>
            <a:r>
              <a:rPr lang="en-AU" dirty="0"/>
              <a:t>Time to implement feature:		</a:t>
            </a:r>
            <a:r>
              <a:rPr lang="en-AU" dirty="0">
                <a:solidFill>
                  <a:srgbClr val="00B050"/>
                </a:solidFill>
              </a:rPr>
              <a:t>20 mins</a:t>
            </a:r>
          </a:p>
          <a:p>
            <a:r>
              <a:rPr lang="en-AU" dirty="0"/>
              <a:t>Time to write new tests: 			</a:t>
            </a:r>
            <a:r>
              <a:rPr lang="en-AU" dirty="0">
                <a:solidFill>
                  <a:srgbClr val="CC6600"/>
                </a:solidFill>
              </a:rPr>
              <a:t>30 mins</a:t>
            </a:r>
          </a:p>
          <a:p>
            <a:r>
              <a:rPr lang="en-AU" dirty="0"/>
              <a:t>Time to fix broken tests: 			</a:t>
            </a:r>
            <a:r>
              <a:rPr lang="en-AU" dirty="0">
                <a:solidFill>
                  <a:srgbClr val="FF0000"/>
                </a:solidFill>
              </a:rPr>
              <a:t>4 hours</a:t>
            </a:r>
          </a:p>
          <a:p>
            <a:r>
              <a:rPr lang="en-AU" dirty="0"/>
              <a:t>Confidence of no regression: 		</a:t>
            </a:r>
            <a:r>
              <a:rPr lang="en-AU" dirty="0">
                <a:solidFill>
                  <a:srgbClr val="CC6600"/>
                </a:solidFill>
              </a:rPr>
              <a:t>Medium</a:t>
            </a:r>
          </a:p>
          <a:p>
            <a:r>
              <a:rPr lang="en-AU" dirty="0"/>
              <a:t>Likelihood of hacking feature: 	</a:t>
            </a:r>
            <a:r>
              <a:rPr lang="en-AU" dirty="0">
                <a:solidFill>
                  <a:srgbClr val="FF0000"/>
                </a:solidFill>
              </a:rPr>
              <a:t>High</a:t>
            </a:r>
          </a:p>
          <a:p>
            <a:r>
              <a:rPr lang="en-AU" dirty="0"/>
              <a:t>Fear of refactoring:				</a:t>
            </a:r>
            <a:r>
              <a:rPr lang="en-AU" dirty="0">
                <a:solidFill>
                  <a:srgbClr val="FF0000"/>
                </a:solidFill>
              </a:rPr>
              <a:t>High</a:t>
            </a:r>
          </a:p>
        </p:txBody>
      </p:sp>
    </p:spTree>
    <p:extLst>
      <p:ext uri="{BB962C8B-B14F-4D97-AF65-F5344CB8AC3E}">
        <p14:creationId xmlns:p14="http://schemas.microsoft.com/office/powerpoint/2010/main" val="4182928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5314A-1261-4588-AF51-267A98E9C8BF}"/>
              </a:ext>
            </a:extLst>
          </p:cNvPr>
          <p:cNvSpPr>
            <a:spLocks noGrp="1"/>
          </p:cNvSpPr>
          <p:nvPr>
            <p:ph type="title"/>
          </p:nvPr>
        </p:nvSpPr>
        <p:spPr/>
        <p:txBody>
          <a:bodyPr/>
          <a:lstStyle/>
          <a:p>
            <a:r>
              <a:rPr lang="en-AU" dirty="0"/>
              <a:t>What does testing behaviour look like?</a:t>
            </a:r>
          </a:p>
        </p:txBody>
      </p:sp>
      <p:sp>
        <p:nvSpPr>
          <p:cNvPr id="6" name="Content Placeholder 2">
            <a:extLst>
              <a:ext uri="{FF2B5EF4-FFF2-40B4-BE49-F238E27FC236}">
                <a16:creationId xmlns:a16="http://schemas.microsoft.com/office/drawing/2014/main" id="{1AE91B07-19A0-4972-91CB-FE228159E97F}"/>
              </a:ext>
            </a:extLst>
          </p:cNvPr>
          <p:cNvSpPr txBox="1">
            <a:spLocks/>
          </p:cNvSpPr>
          <p:nvPr/>
        </p:nvSpPr>
        <p:spPr>
          <a:xfrm>
            <a:off x="1024128" y="1793445"/>
            <a:ext cx="11045952" cy="4023360"/>
          </a:xfrm>
          <a:prstGeom prst="rect">
            <a:avLst/>
          </a:prstGeom>
        </p:spPr>
        <p:txBody>
          <a:bodyPr vert="horz" lIns="91440" tIns="45720" rIns="9144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sz="1800" dirty="0">
                <a:solidFill>
                  <a:srgbClr val="008000"/>
                </a:solidFill>
                <a:latin typeface="Consolas" panose="020B0609020204030204" pitchFamily="49" charset="0"/>
              </a:rPr>
              <a:t>// Arrange</a:t>
            </a:r>
          </a:p>
          <a:p>
            <a:r>
              <a:rPr lang="en-GB" sz="1800" dirty="0" err="1">
                <a:solidFill>
                  <a:srgbClr val="0000FF"/>
                </a:solidFill>
                <a:latin typeface="Consolas" panose="020B0609020204030204" pitchFamily="49" charset="0"/>
              </a:rPr>
              <a:t>const</a:t>
            </a:r>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decimal</a:t>
            </a: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initialBalance</a:t>
            </a:r>
            <a:r>
              <a:rPr lang="en-GB" sz="1800" dirty="0">
                <a:solidFill>
                  <a:srgbClr val="000000"/>
                </a:solidFill>
                <a:latin typeface="Consolas" panose="020B0609020204030204" pitchFamily="49" charset="0"/>
              </a:rPr>
              <a:t> = 10;</a:t>
            </a:r>
          </a:p>
          <a:p>
            <a:r>
              <a:rPr lang="en-GB" sz="1800" dirty="0">
                <a:solidFill>
                  <a:srgbClr val="0000FF"/>
                </a:solidFill>
                <a:latin typeface="Consolas" panose="020B0609020204030204" pitchFamily="49" charset="0"/>
              </a:rPr>
              <a:t>var</a:t>
            </a: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chopTop</a:t>
            </a:r>
            <a:r>
              <a:rPr lang="en-GB" sz="1800" dirty="0">
                <a:solidFill>
                  <a:srgbClr val="000000"/>
                </a:solidFill>
                <a:latin typeface="Consolas" panose="020B0609020204030204" pitchFamily="49" charset="0"/>
              </a:rPr>
              <a:t> = Save(</a:t>
            </a:r>
            <a:r>
              <a:rPr lang="en-GB" sz="1800" dirty="0" err="1">
                <a:solidFill>
                  <a:srgbClr val="000000"/>
                </a:solidFill>
                <a:latin typeface="Consolas" panose="020B0609020204030204" pitchFamily="49" charset="0"/>
              </a:rPr>
              <a:t>ObjectMother.IceCreams.ChopTop.Build</a:t>
            </a:r>
            <a:r>
              <a:rPr lang="en-GB" sz="1800" dirty="0">
                <a:solidFill>
                  <a:srgbClr val="000000"/>
                </a:solidFill>
                <a:latin typeface="Consolas" panose="020B0609020204030204" pitchFamily="49" charset="0"/>
              </a:rPr>
              <a:t>());</a:t>
            </a:r>
          </a:p>
          <a:p>
            <a:r>
              <a:rPr lang="en-GB" sz="1800" dirty="0">
                <a:solidFill>
                  <a:srgbClr val="0000FF"/>
                </a:solidFill>
                <a:latin typeface="Consolas" panose="020B0609020204030204" pitchFamily="49" charset="0"/>
              </a:rPr>
              <a:t>var</a:t>
            </a:r>
            <a:r>
              <a:rPr lang="en-GB" sz="1800" dirty="0">
                <a:solidFill>
                  <a:srgbClr val="000000"/>
                </a:solidFill>
                <a:latin typeface="Consolas" panose="020B0609020204030204" pitchFamily="49" charset="0"/>
              </a:rPr>
              <a:t> </a:t>
            </a:r>
            <a:r>
              <a:rPr lang="en-GB" sz="1800" dirty="0" err="1">
                <a:solidFill>
                  <a:srgbClr val="000000"/>
                </a:solidFill>
                <a:latin typeface="Consolas" panose="020B0609020204030204" pitchFamily="49" charset="0"/>
              </a:rPr>
              <a:t>graeme</a:t>
            </a:r>
            <a:r>
              <a:rPr lang="en-GB" sz="1800" dirty="0">
                <a:solidFill>
                  <a:srgbClr val="000000"/>
                </a:solidFill>
                <a:latin typeface="Consolas" panose="020B0609020204030204" pitchFamily="49" charset="0"/>
              </a:rPr>
              <a:t> = Save(</a:t>
            </a:r>
            <a:r>
              <a:rPr lang="en-GB" sz="1800" dirty="0" err="1">
                <a:solidFill>
                  <a:srgbClr val="000000"/>
                </a:solidFill>
                <a:latin typeface="Consolas" panose="020B0609020204030204" pitchFamily="49" charset="0"/>
              </a:rPr>
              <a:t>ObjectMother.Customers.Graeme.WithBalance</a:t>
            </a:r>
            <a:r>
              <a:rPr lang="en-GB" sz="1800" dirty="0">
                <a:solidFill>
                  <a:srgbClr val="000000"/>
                </a:solidFill>
                <a:latin typeface="Consolas" panose="020B0609020204030204" pitchFamily="49" charset="0"/>
              </a:rPr>
              <a:t>(</a:t>
            </a:r>
            <a:r>
              <a:rPr lang="en-GB" sz="1800" dirty="0" err="1">
                <a:solidFill>
                  <a:srgbClr val="000000"/>
                </a:solidFill>
                <a:latin typeface="Consolas" panose="020B0609020204030204" pitchFamily="49" charset="0"/>
              </a:rPr>
              <a:t>initialBalance</a:t>
            </a:r>
            <a:r>
              <a:rPr lang="en-GB" sz="1800" dirty="0">
                <a:solidFill>
                  <a:srgbClr val="000000"/>
                </a:solidFill>
                <a:latin typeface="Consolas" panose="020B0609020204030204" pitchFamily="49" charset="0"/>
              </a:rPr>
              <a:t>).Build());</a:t>
            </a:r>
          </a:p>
          <a:p>
            <a:br>
              <a:rPr lang="en-GB" sz="1800" dirty="0">
                <a:solidFill>
                  <a:srgbClr val="000000"/>
                </a:solidFill>
                <a:latin typeface="Consolas" panose="020B0609020204030204" pitchFamily="49" charset="0"/>
              </a:rPr>
            </a:br>
            <a:r>
              <a:rPr lang="en-GB" sz="1800" dirty="0">
                <a:solidFill>
                  <a:srgbClr val="008000"/>
                </a:solidFill>
                <a:latin typeface="Consolas" panose="020B0609020204030204" pitchFamily="49" charset="0"/>
              </a:rPr>
              <a:t>// Act</a:t>
            </a:r>
          </a:p>
          <a:p>
            <a:r>
              <a:rPr lang="en-GB" sz="1800" dirty="0">
                <a:solidFill>
                  <a:srgbClr val="000000"/>
                </a:solidFill>
                <a:latin typeface="Consolas" panose="020B0609020204030204" pitchFamily="49" charset="0"/>
              </a:rPr>
              <a:t>Resolve&lt;</a:t>
            </a:r>
            <a:r>
              <a:rPr lang="en-GB" sz="1800" dirty="0" err="1">
                <a:solidFill>
                  <a:srgbClr val="000000"/>
                </a:solidFill>
                <a:latin typeface="Consolas" panose="020B0609020204030204" pitchFamily="49" charset="0"/>
              </a:rPr>
              <a:t>IceCreamVan</a:t>
            </a:r>
            <a:r>
              <a:rPr lang="en-GB" sz="1800" dirty="0">
                <a:solidFill>
                  <a:srgbClr val="000000"/>
                </a:solidFill>
                <a:latin typeface="Consolas" panose="020B0609020204030204" pitchFamily="49" charset="0"/>
              </a:rPr>
              <a:t>&gt;().Sell(</a:t>
            </a:r>
            <a:r>
              <a:rPr lang="en-AU" sz="1800" dirty="0" err="1">
                <a:solidFill>
                  <a:srgbClr val="000000"/>
                </a:solidFill>
                <a:latin typeface="Consolas" panose="020B0609020204030204" pitchFamily="49" charset="0"/>
              </a:rPr>
              <a:t>graeme.Name</a:t>
            </a:r>
            <a:r>
              <a:rPr lang="en-AU" sz="1800" dirty="0">
                <a:solidFill>
                  <a:srgbClr val="000000"/>
                </a:solidFill>
                <a:latin typeface="Consolas" panose="020B0609020204030204" pitchFamily="49" charset="0"/>
              </a:rPr>
              <a:t>, </a:t>
            </a:r>
            <a:r>
              <a:rPr lang="en-AU" sz="1800" dirty="0" err="1">
                <a:solidFill>
                  <a:srgbClr val="000000"/>
                </a:solidFill>
                <a:latin typeface="Consolas" panose="020B0609020204030204" pitchFamily="49" charset="0"/>
              </a:rPr>
              <a:t>chopTop.Name</a:t>
            </a:r>
            <a:r>
              <a:rPr lang="en-GB" sz="1800" dirty="0">
                <a:solidFill>
                  <a:srgbClr val="000000"/>
                </a:solidFill>
                <a:latin typeface="Consolas" panose="020B0609020204030204" pitchFamily="49" charset="0"/>
              </a:rPr>
              <a:t>);</a:t>
            </a:r>
            <a:br>
              <a:rPr lang="en-GB" sz="1800" dirty="0">
                <a:solidFill>
                  <a:srgbClr val="000000"/>
                </a:solidFill>
                <a:latin typeface="Consolas" panose="020B0609020204030204" pitchFamily="49" charset="0"/>
              </a:rPr>
            </a:br>
            <a:endParaRPr lang="en-GB" sz="1800" dirty="0">
              <a:solidFill>
                <a:srgbClr val="000000"/>
              </a:solidFill>
              <a:latin typeface="Consolas" panose="020B0609020204030204" pitchFamily="49" charset="0"/>
            </a:endParaRPr>
          </a:p>
          <a:p>
            <a:r>
              <a:rPr lang="en-GB" sz="1800" dirty="0">
                <a:solidFill>
                  <a:srgbClr val="008000"/>
                </a:solidFill>
                <a:latin typeface="Consolas" panose="020B0609020204030204" pitchFamily="49" charset="0"/>
              </a:rPr>
              <a:t>// Assert</a:t>
            </a:r>
          </a:p>
          <a:p>
            <a:r>
              <a:rPr lang="en-GB" sz="1800" dirty="0" err="1">
                <a:solidFill>
                  <a:srgbClr val="000000"/>
                </a:solidFill>
                <a:latin typeface="Consolas" panose="020B0609020204030204" pitchFamily="49" charset="0"/>
              </a:rPr>
              <a:t>graeme.IceCreams.ShouldContain</a:t>
            </a:r>
            <a:r>
              <a:rPr lang="en-GB" sz="1800" dirty="0">
                <a:solidFill>
                  <a:srgbClr val="000000"/>
                </a:solidFill>
                <a:latin typeface="Consolas" panose="020B0609020204030204" pitchFamily="49" charset="0"/>
              </a:rPr>
              <a:t>(</a:t>
            </a:r>
            <a:r>
              <a:rPr lang="en-GB" sz="1800" dirty="0" err="1">
                <a:solidFill>
                  <a:srgbClr val="000000"/>
                </a:solidFill>
                <a:latin typeface="Consolas" panose="020B0609020204030204" pitchFamily="49" charset="0"/>
              </a:rPr>
              <a:t>chocTop</a:t>
            </a:r>
            <a:r>
              <a:rPr lang="en-GB" sz="1800" dirty="0">
                <a:solidFill>
                  <a:srgbClr val="000000"/>
                </a:solidFill>
                <a:latin typeface="Consolas" panose="020B0609020204030204" pitchFamily="49" charset="0"/>
              </a:rPr>
              <a:t>);</a:t>
            </a:r>
          </a:p>
          <a:p>
            <a:r>
              <a:rPr lang="en-GB" sz="1800" dirty="0" err="1">
                <a:solidFill>
                  <a:srgbClr val="000000"/>
                </a:solidFill>
                <a:latin typeface="Consolas" panose="020B0609020204030204" pitchFamily="49" charset="0"/>
              </a:rPr>
              <a:t>graeme.Balance.ShouldEqual</a:t>
            </a:r>
            <a:r>
              <a:rPr lang="en-GB" sz="1800" dirty="0">
                <a:solidFill>
                  <a:srgbClr val="000000"/>
                </a:solidFill>
                <a:latin typeface="Consolas" panose="020B0609020204030204" pitchFamily="49" charset="0"/>
              </a:rPr>
              <a:t>(</a:t>
            </a:r>
            <a:r>
              <a:rPr lang="en-GB" sz="1800" dirty="0" err="1">
                <a:solidFill>
                  <a:srgbClr val="000000"/>
                </a:solidFill>
                <a:latin typeface="Consolas" panose="020B0609020204030204" pitchFamily="49" charset="0"/>
              </a:rPr>
              <a:t>initialBalance</a:t>
            </a:r>
            <a:r>
              <a:rPr lang="en-GB" sz="1800" dirty="0">
                <a:solidFill>
                  <a:srgbClr val="000000"/>
                </a:solidFill>
                <a:latin typeface="Consolas" panose="020B0609020204030204" pitchFamily="49" charset="0"/>
              </a:rPr>
              <a:t> – </a:t>
            </a:r>
            <a:r>
              <a:rPr lang="en-GB" sz="1800" dirty="0" err="1">
                <a:solidFill>
                  <a:srgbClr val="000000"/>
                </a:solidFill>
                <a:latin typeface="Consolas" panose="020B0609020204030204" pitchFamily="49" charset="0"/>
              </a:rPr>
              <a:t>chocTop.Price</a:t>
            </a:r>
            <a:r>
              <a:rPr lang="en-GB" sz="1800" dirty="0">
                <a:solidFill>
                  <a:srgbClr val="000000"/>
                </a:solidFill>
                <a:latin typeface="Consolas" panose="020B0609020204030204" pitchFamily="49" charset="0"/>
              </a:rPr>
              <a:t>);</a:t>
            </a:r>
            <a:endParaRPr lang="en-AU" sz="18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16432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BFB1-C4E9-4625-B29C-0CED48A674FE}"/>
              </a:ext>
            </a:extLst>
          </p:cNvPr>
          <p:cNvSpPr>
            <a:spLocks noGrp="1"/>
          </p:cNvSpPr>
          <p:nvPr>
            <p:ph type="title"/>
          </p:nvPr>
        </p:nvSpPr>
        <p:spPr/>
        <p:txBody>
          <a:bodyPr/>
          <a:lstStyle/>
          <a:p>
            <a:r>
              <a:rPr lang="en-AU" dirty="0"/>
              <a:t>#tdd4lyfe</a:t>
            </a:r>
          </a:p>
        </p:txBody>
      </p:sp>
    </p:spTree>
    <p:extLst>
      <p:ext uri="{BB962C8B-B14F-4D97-AF65-F5344CB8AC3E}">
        <p14:creationId xmlns:p14="http://schemas.microsoft.com/office/powerpoint/2010/main" val="612354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0114-C7F5-4AC6-B976-7EAC66AF32A6}"/>
              </a:ext>
            </a:extLst>
          </p:cNvPr>
          <p:cNvSpPr>
            <a:spLocks noGrp="1"/>
          </p:cNvSpPr>
          <p:nvPr>
            <p:ph type="title"/>
          </p:nvPr>
        </p:nvSpPr>
        <p:spPr/>
        <p:txBody>
          <a:bodyPr/>
          <a:lstStyle/>
          <a:p>
            <a:r>
              <a:rPr lang="en-AU"/>
              <a:t>Unit != class</a:t>
            </a:r>
          </a:p>
        </p:txBody>
      </p:sp>
      <p:sp>
        <p:nvSpPr>
          <p:cNvPr id="3" name="Content Placeholder 2">
            <a:extLst>
              <a:ext uri="{FF2B5EF4-FFF2-40B4-BE49-F238E27FC236}">
                <a16:creationId xmlns:a16="http://schemas.microsoft.com/office/drawing/2014/main" id="{3D0A134E-3DA4-482F-AAC6-CF566F77A5C2}"/>
              </a:ext>
            </a:extLst>
          </p:cNvPr>
          <p:cNvSpPr>
            <a:spLocks noGrp="1"/>
          </p:cNvSpPr>
          <p:nvPr>
            <p:ph idx="1"/>
          </p:nvPr>
        </p:nvSpPr>
        <p:spPr>
          <a:noFill/>
        </p:spPr>
        <p:txBody>
          <a:bodyPr vert="horz" lIns="91440" tIns="45720" rIns="91440" bIns="45720" rtlCol="0" anchor="t">
            <a:normAutofit/>
          </a:bodyPr>
          <a:lstStyle/>
          <a:p>
            <a:pPr marL="0" indent="0">
              <a:buNone/>
            </a:pPr>
            <a:br>
              <a:rPr lang="en-US" dirty="0">
                <a:latin typeface="+mn-ea"/>
                <a:cs typeface="+mn-ea"/>
              </a:rPr>
            </a:br>
            <a:r>
              <a:rPr lang="en-AU" i="1" dirty="0">
                <a:solidFill>
                  <a:srgbClr val="000000"/>
                </a:solidFill>
              </a:rPr>
              <a:t>"A test-case per class approach fails to capture the ethos for TDD. Adding a new class is not the trigger for writing tests. The trigger is implementing a requirement."</a:t>
            </a:r>
            <a:endParaRPr lang="en-AU" dirty="0">
              <a:solidFill>
                <a:srgbClr val="000000"/>
              </a:solidFill>
            </a:endParaRPr>
          </a:p>
          <a:p>
            <a:pPr marL="0" indent="0">
              <a:buNone/>
            </a:pPr>
            <a:endParaRPr lang="en-AU" dirty="0">
              <a:solidFill>
                <a:srgbClr val="000000"/>
              </a:solidFill>
            </a:endParaRPr>
          </a:p>
          <a:p>
            <a:pPr marL="0" indent="0" algn="r">
              <a:buNone/>
            </a:pPr>
            <a:r>
              <a:rPr lang="en-AU" dirty="0">
                <a:solidFill>
                  <a:srgbClr val="000000"/>
                </a:solidFill>
              </a:rPr>
              <a:t>Ian Cooper - "TDD, Where did it all go wrong?"</a:t>
            </a:r>
          </a:p>
          <a:p>
            <a:pPr marL="0" indent="0">
              <a:buNone/>
            </a:pPr>
            <a:endParaRPr lang="en-AU" dirty="0">
              <a:solidFill>
                <a:srgbClr val="000000"/>
              </a:solidFill>
            </a:endParaRPr>
          </a:p>
          <a:p>
            <a:pPr marL="0" indent="0">
              <a:buNone/>
            </a:pPr>
            <a:endParaRPr lang="en-AU" dirty="0"/>
          </a:p>
        </p:txBody>
      </p:sp>
    </p:spTree>
    <p:extLst>
      <p:ext uri="{BB962C8B-B14F-4D97-AF65-F5344CB8AC3E}">
        <p14:creationId xmlns:p14="http://schemas.microsoft.com/office/powerpoint/2010/main" val="209501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13295</TotalTime>
  <Words>1676</Words>
  <Application>Microsoft Office PowerPoint</Application>
  <PresentationFormat>Widescreen</PresentationFormat>
  <Paragraphs>336</Paragraphs>
  <Slides>44</Slides>
  <Notes>25</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Consolas</vt:lpstr>
      <vt:lpstr>Segoe UI</vt:lpstr>
      <vt:lpstr>SketchFlow Print</vt:lpstr>
      <vt:lpstr>Tw Cen MT</vt:lpstr>
      <vt:lpstr>Tw Cen MT Condensed</vt:lpstr>
      <vt:lpstr>Wingdings</vt:lpstr>
      <vt:lpstr>Wingdings 3</vt:lpstr>
      <vt:lpstr>Integral</vt:lpstr>
      <vt:lpstr>Advanced Testing Techniques</vt:lpstr>
      <vt:lpstr>PowerPoint Presentation</vt:lpstr>
      <vt:lpstr>PowerPoint Presentation</vt:lpstr>
      <vt:lpstr>The conversation…</vt:lpstr>
      <vt:lpstr>Unit tests are awesome!</vt:lpstr>
      <vt:lpstr>Testing behaviour &gt; implementation</vt:lpstr>
      <vt:lpstr>What does testing behaviour look like?</vt:lpstr>
      <vt:lpstr>#tdd4lyfe</vt:lpstr>
      <vt:lpstr>Unit != class</vt:lpstr>
      <vt:lpstr>#UItests4lyfe?</vt:lpstr>
      <vt:lpstr>UI tests are hard, time consuming and brittle</vt:lpstr>
      <vt:lpstr>Oh!? So we should avoid UI tests?</vt:lpstr>
      <vt:lpstr>Advanced Testing Techniques</vt:lpstr>
      <vt:lpstr>Testing behaviour over implementation</vt:lpstr>
      <vt:lpstr>techniques</vt:lpstr>
      <vt:lpstr>Subcutaneous Tests</vt:lpstr>
      <vt:lpstr>Shifting gears mindset</vt:lpstr>
      <vt:lpstr>Liberated Red / Green / Refactor</vt:lpstr>
      <vt:lpstr>Object Mother and Test Data Builder and derived values and anonymous values and equivalence classes oh my?!</vt:lpstr>
      <vt:lpstr>VCR Pattern</vt:lpstr>
      <vt:lpstr>Approval / Snapshot Tests</vt:lpstr>
      <vt:lpstr>PowerPoint Presentation</vt:lpstr>
      <vt:lpstr>PowerPoint Presentation</vt:lpstr>
      <vt:lpstr>Pragmatic testing</vt:lpstr>
      <vt:lpstr>Asking why we test…</vt:lpstr>
      <vt:lpstr>Testing based on impact</vt:lpstr>
      <vt:lpstr>Speed vs confidence</vt:lpstr>
      <vt:lpstr>PowerPoint Presentation</vt:lpstr>
      <vt:lpstr>Testing based on speed vs confidence</vt:lpstr>
      <vt:lpstr>Key question…</vt:lpstr>
      <vt:lpstr>Risk-based Testing</vt:lpstr>
      <vt:lpstr>Organisational risk matrix</vt:lpstr>
      <vt:lpstr>Risk-based Testing strategy</vt:lpstr>
      <vt:lpstr>What happens after we deploy?</vt:lpstr>
      <vt:lpstr>Shift left vs shift right…</vt:lpstr>
      <vt:lpstr>PowerPoint Presentation</vt:lpstr>
      <vt:lpstr>recap</vt:lpstr>
      <vt:lpstr>recap</vt:lpstr>
      <vt:lpstr>Advanced Testing Techniques https://github.com/robdmoore/AdvancedTestingTechniquesPresentation</vt:lpstr>
      <vt:lpstr>PowerPoint Presentation</vt:lpstr>
      <vt:lpstr>What about after we deploy to prod?</vt:lpstr>
      <vt:lpstr>Final thought – static  dynamic</vt:lpstr>
      <vt:lpstr>Thanks! Questions?</vt:lpstr>
      <vt:lpstr>Testing behaviour &gt;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Moore</dc:creator>
  <cp:lastModifiedBy>Robert Moore</cp:lastModifiedBy>
  <cp:revision>48</cp:revision>
  <dcterms:created xsi:type="dcterms:W3CDTF">2018-03-07T04:40:08Z</dcterms:created>
  <dcterms:modified xsi:type="dcterms:W3CDTF">2018-12-01T01:45:17Z</dcterms:modified>
</cp:coreProperties>
</file>